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stafa Salama" initials="MS" lastIdx="9" clrIdx="0">
    <p:extLst>
      <p:ext uri="{19B8F6BF-5375-455C-9EA6-DF929625EA0E}">
        <p15:presenceInfo xmlns:p15="http://schemas.microsoft.com/office/powerpoint/2012/main" userId="S-1-5-21-3972892821-2323706945-1361929188-76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72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30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5348"/>
          </a:xfrm>
          <a:prstGeom prst="rect">
            <a:avLst/>
          </a:prstGeom>
        </p:spPr>
        <p:txBody>
          <a:bodyPr vert="horz" lIns="90720" tIns="45360" rIns="90720" bIns="4536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5348"/>
          </a:xfrm>
          <a:prstGeom prst="rect">
            <a:avLst/>
          </a:prstGeom>
        </p:spPr>
        <p:txBody>
          <a:bodyPr vert="horz" lIns="90720" tIns="45360" rIns="90720" bIns="45360" rtlCol="0"/>
          <a:lstStyle>
            <a:lvl1pPr algn="r">
              <a:defRPr sz="1200"/>
            </a:lvl1pPr>
          </a:lstStyle>
          <a:p>
            <a:fld id="{AF32CACA-4124-4DE7-8BD8-1C4ACA17B123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0" tIns="45360" rIns="90720" bIns="4536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9" y="4751223"/>
            <a:ext cx="5438140" cy="3887361"/>
          </a:xfrm>
          <a:prstGeom prst="rect">
            <a:avLst/>
          </a:prstGeom>
        </p:spPr>
        <p:txBody>
          <a:bodyPr vert="horz" lIns="90720" tIns="45360" rIns="90720" bIns="4536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22"/>
            <a:ext cx="2945659" cy="495347"/>
          </a:xfrm>
          <a:prstGeom prst="rect">
            <a:avLst/>
          </a:prstGeom>
        </p:spPr>
        <p:txBody>
          <a:bodyPr vert="horz" lIns="90720" tIns="45360" rIns="90720" bIns="4536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377322"/>
            <a:ext cx="2945659" cy="495347"/>
          </a:xfrm>
          <a:prstGeom prst="rect">
            <a:avLst/>
          </a:prstGeom>
        </p:spPr>
        <p:txBody>
          <a:bodyPr vert="horz" lIns="90720" tIns="45360" rIns="90720" bIns="45360" rtlCol="0" anchor="b"/>
          <a:lstStyle>
            <a:lvl1pPr algn="r">
              <a:defRPr sz="1200"/>
            </a:lvl1pPr>
          </a:lstStyle>
          <a:p>
            <a:fld id="{C7F10CD2-A5C6-4368-A269-C52D0946124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151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38150" y="1235075"/>
            <a:ext cx="5921375" cy="33305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10CD2-A5C6-4368-A269-C52D0946124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82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BCF-5F55-4043-BD02-A119C9B11D7C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ACA5-3470-4F89-A2AD-F38100DC57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0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BCF-5F55-4043-BD02-A119C9B11D7C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ACA5-3470-4F89-A2AD-F38100DC57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268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BCF-5F55-4043-BD02-A119C9B11D7C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ACA5-3470-4F89-A2AD-F38100DC57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037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BCF-5F55-4043-BD02-A119C9B11D7C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ACA5-3470-4F89-A2AD-F38100DC57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8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BCF-5F55-4043-BD02-A119C9B11D7C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ACA5-3470-4F89-A2AD-F38100DC57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41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BCF-5F55-4043-BD02-A119C9B11D7C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ACA5-3470-4F89-A2AD-F38100DC57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09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BCF-5F55-4043-BD02-A119C9B11D7C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ACA5-3470-4F89-A2AD-F38100DC57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152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BCF-5F55-4043-BD02-A119C9B11D7C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ACA5-3470-4F89-A2AD-F38100DC57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97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BCF-5F55-4043-BD02-A119C9B11D7C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ACA5-3470-4F89-A2AD-F38100DC57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72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BCF-5F55-4043-BD02-A119C9B11D7C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ACA5-3470-4F89-A2AD-F38100DC57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19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EBCF-5F55-4043-BD02-A119C9B11D7C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5ACA5-3470-4F89-A2AD-F38100DC57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45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BEBCF-5F55-4043-BD02-A119C9B11D7C}" type="datetimeFigureOut">
              <a:rPr lang="de-DE" smtClean="0"/>
              <a:t>06.12.2022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5ACA5-3470-4F89-A2AD-F38100DC57E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57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Rechteck 320">
            <a:extLst>
              <a:ext uri="{FF2B5EF4-FFF2-40B4-BE49-F238E27FC236}">
                <a16:creationId xmlns:a16="http://schemas.microsoft.com/office/drawing/2014/main" id="{9D70A6ED-D75B-442C-894C-D1B8F4E4EFF3}"/>
              </a:ext>
            </a:extLst>
          </p:cNvPr>
          <p:cNvSpPr/>
          <p:nvPr/>
        </p:nvSpPr>
        <p:spPr>
          <a:xfrm>
            <a:off x="6071381" y="1372998"/>
            <a:ext cx="2076449" cy="5719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</p:txBody>
      </p:sp>
      <p:sp>
        <p:nvSpPr>
          <p:cNvPr id="297" name="Rechteck 296">
            <a:extLst>
              <a:ext uri="{FF2B5EF4-FFF2-40B4-BE49-F238E27FC236}">
                <a16:creationId xmlns:a16="http://schemas.microsoft.com/office/drawing/2014/main" id="{CBCCCC25-1130-4927-97BC-328D26260966}"/>
              </a:ext>
            </a:extLst>
          </p:cNvPr>
          <p:cNvSpPr/>
          <p:nvPr/>
        </p:nvSpPr>
        <p:spPr>
          <a:xfrm>
            <a:off x="3290" y="510364"/>
            <a:ext cx="12224421" cy="26202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r>
              <a:rPr lang="de-DE" sz="739" i="1" dirty="0">
                <a:solidFill>
                  <a:schemeClr val="tx1"/>
                </a:solidFill>
              </a:rPr>
              <a:t>Administration</a:t>
            </a:r>
          </a:p>
          <a:p>
            <a:pPr algn="r"/>
            <a:endParaRPr lang="de-DE" sz="739" dirty="0"/>
          </a:p>
          <a:p>
            <a:pPr algn="r"/>
            <a:endParaRPr lang="de-DE" sz="739" dirty="0"/>
          </a:p>
          <a:p>
            <a:pPr algn="r"/>
            <a:endParaRPr lang="de-DE" sz="739" dirty="0"/>
          </a:p>
        </p:txBody>
      </p:sp>
      <p:sp>
        <p:nvSpPr>
          <p:cNvPr id="186" name="Rechteck 185">
            <a:extLst>
              <a:ext uri="{FF2B5EF4-FFF2-40B4-BE49-F238E27FC236}">
                <a16:creationId xmlns:a16="http://schemas.microsoft.com/office/drawing/2014/main" id="{B6DF431C-2BB1-4F65-9BC6-EF8A2E38CAEB}"/>
              </a:ext>
            </a:extLst>
          </p:cNvPr>
          <p:cNvSpPr/>
          <p:nvPr/>
        </p:nvSpPr>
        <p:spPr>
          <a:xfrm>
            <a:off x="7285379" y="3104703"/>
            <a:ext cx="4998872" cy="3761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strike="sngStrike" dirty="0"/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r>
              <a:rPr lang="de-DE" sz="739" i="1" dirty="0">
                <a:solidFill>
                  <a:schemeClr val="tx1"/>
                </a:solidFill>
              </a:rPr>
              <a:t>								Schulverwaltung/Schulversorgung</a:t>
            </a:r>
            <a:endParaRPr lang="de-DE" sz="646" i="1" dirty="0">
              <a:solidFill>
                <a:schemeClr val="tx1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B11D0980-437D-404F-859D-90D0F7DC7BAE}"/>
              </a:ext>
            </a:extLst>
          </p:cNvPr>
          <p:cNvSpPr/>
          <p:nvPr/>
        </p:nvSpPr>
        <p:spPr>
          <a:xfrm>
            <a:off x="-5028" y="3093450"/>
            <a:ext cx="7304509" cy="3764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61" dirty="0"/>
          </a:p>
          <a:p>
            <a:pPr algn="ctr"/>
            <a:endParaRPr lang="de-DE" sz="1661" dirty="0"/>
          </a:p>
          <a:p>
            <a:pPr algn="ctr"/>
            <a:endParaRPr lang="de-DE" sz="1661" dirty="0"/>
          </a:p>
          <a:p>
            <a:pPr algn="ctr"/>
            <a:endParaRPr lang="de-DE" sz="1661" dirty="0"/>
          </a:p>
          <a:p>
            <a:pPr algn="ctr"/>
            <a:endParaRPr lang="de-DE" sz="1661" dirty="0"/>
          </a:p>
          <a:p>
            <a:pPr algn="ctr"/>
            <a:endParaRPr lang="de-DE" sz="1661" dirty="0"/>
          </a:p>
          <a:p>
            <a:pPr algn="ctr"/>
            <a:endParaRPr lang="de-DE" sz="1661" dirty="0"/>
          </a:p>
          <a:p>
            <a:pPr algn="ctr"/>
            <a:endParaRPr lang="de-DE" sz="1661" dirty="0"/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endParaRPr lang="de-DE" sz="739" i="1" dirty="0">
              <a:solidFill>
                <a:schemeClr val="tx1"/>
              </a:solidFill>
            </a:endParaRPr>
          </a:p>
          <a:p>
            <a:r>
              <a:rPr lang="de-DE" sz="739" i="1" dirty="0">
                <a:solidFill>
                  <a:schemeClr val="tx1"/>
                </a:solidFill>
              </a:rPr>
              <a:t>Schule und Kita</a:t>
            </a:r>
            <a:endParaRPr lang="de-DE" sz="831" i="1" dirty="0">
              <a:solidFill>
                <a:schemeClr val="tx1"/>
              </a:solidFill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4967690" y="25611"/>
            <a:ext cx="2589186" cy="985117"/>
            <a:chOff x="6574664" y="2115657"/>
            <a:chExt cx="1333101" cy="13134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Rechteck 10"/>
            <p:cNvSpPr/>
            <p:nvPr/>
          </p:nvSpPr>
          <p:spPr>
            <a:xfrm>
              <a:off x="6574664" y="2115657"/>
              <a:ext cx="1230998" cy="792932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n-US" sz="1108" b="1" dirty="0"/>
                <a:t>Organigram</a:t>
              </a:r>
            </a:p>
            <a:p>
              <a:pPr algn="ctr"/>
              <a:r>
                <a:rPr lang="en-US" sz="1108" b="1" dirty="0"/>
                <a:t>Campus </a:t>
              </a:r>
              <a:r>
                <a:rPr lang="en-US" sz="1108" b="1" dirty="0" err="1"/>
                <a:t>Rahn</a:t>
              </a:r>
              <a:r>
                <a:rPr lang="en-US" sz="1108" b="1" dirty="0"/>
                <a:t> Schools Cairo</a:t>
              </a:r>
              <a:endParaRPr lang="de-DE" sz="1108" b="1" dirty="0"/>
            </a:p>
          </p:txBody>
        </p:sp>
        <p:sp>
          <p:nvSpPr>
            <p:cNvPr id="12" name="Rechteck 11"/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25" dirty="0"/>
            </a:p>
          </p:txBody>
        </p:sp>
      </p:grpSp>
      <p:sp>
        <p:nvSpPr>
          <p:cNvPr id="51" name="Rechteck 50"/>
          <p:cNvSpPr/>
          <p:nvPr/>
        </p:nvSpPr>
        <p:spPr>
          <a:xfrm>
            <a:off x="1943796" y="3961712"/>
            <a:ext cx="867957" cy="2068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" tIns="6191" rIns="24765" bIns="6191" numCol="1" spcCol="1270" anchor="t" anchorCtr="0">
            <a:noAutofit/>
          </a:bodyPr>
          <a:lstStyle/>
          <a:p>
            <a:pPr algn="r" defTabSz="43339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739"/>
          </a:p>
        </p:txBody>
      </p:sp>
      <p:sp>
        <p:nvSpPr>
          <p:cNvPr id="119" name="Rechteck 118"/>
          <p:cNvSpPr/>
          <p:nvPr/>
        </p:nvSpPr>
        <p:spPr>
          <a:xfrm>
            <a:off x="4564670" y="2337377"/>
            <a:ext cx="830924" cy="15933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" tIns="6191" rIns="24765" bIns="6191" numCol="1" spcCol="1270" anchor="ctr" anchorCtr="0">
            <a:noAutofit/>
          </a:bodyPr>
          <a:lstStyle/>
          <a:p>
            <a:pPr algn="r" defTabSz="43339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975"/>
          </a:p>
        </p:txBody>
      </p:sp>
      <p:grpSp>
        <p:nvGrpSpPr>
          <p:cNvPr id="122" name="Gruppieren 121"/>
          <p:cNvGrpSpPr/>
          <p:nvPr/>
        </p:nvGrpSpPr>
        <p:grpSpPr>
          <a:xfrm>
            <a:off x="9850923" y="3140441"/>
            <a:ext cx="2108574" cy="583616"/>
            <a:chOff x="5403884" y="2650990"/>
            <a:chExt cx="2503881" cy="778156"/>
          </a:xfrm>
        </p:grpSpPr>
        <p:sp>
          <p:nvSpPr>
            <p:cNvPr id="126" name="Rechteck 125"/>
            <p:cNvSpPr/>
            <p:nvPr/>
          </p:nvSpPr>
          <p:spPr>
            <a:xfrm>
              <a:off x="5403884" y="2650990"/>
              <a:ext cx="1105510" cy="603224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de-DE" sz="800" dirty="0"/>
                <a:t>Manager</a:t>
              </a:r>
            </a:p>
            <a:p>
              <a:r>
                <a:rPr lang="de-DE" sz="800" dirty="0"/>
                <a:t>Accounting</a:t>
              </a:r>
              <a:endParaRPr lang="de-DE" sz="831" dirty="0">
                <a:solidFill>
                  <a:schemeClr val="accent6"/>
                </a:solidFill>
              </a:endParaRPr>
            </a:p>
          </p:txBody>
        </p:sp>
        <p:sp>
          <p:nvSpPr>
            <p:cNvPr id="127" name="Rechteck 126"/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25" dirty="0"/>
            </a:p>
          </p:txBody>
        </p:sp>
      </p:grpSp>
      <p:grpSp>
        <p:nvGrpSpPr>
          <p:cNvPr id="161" name="Gruppieren 160"/>
          <p:cNvGrpSpPr/>
          <p:nvPr/>
        </p:nvGrpSpPr>
        <p:grpSpPr>
          <a:xfrm>
            <a:off x="7420054" y="3751084"/>
            <a:ext cx="1409493" cy="438792"/>
            <a:chOff x="6619761" y="2791790"/>
            <a:chExt cx="1288004" cy="879360"/>
          </a:xfrm>
        </p:grpSpPr>
        <p:sp>
          <p:nvSpPr>
            <p:cNvPr id="165" name="Rechteck 164"/>
            <p:cNvSpPr/>
            <p:nvPr/>
          </p:nvSpPr>
          <p:spPr>
            <a:xfrm>
              <a:off x="6619761" y="2800649"/>
              <a:ext cx="1274415" cy="870501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de-DE" sz="831" dirty="0"/>
                <a:t>Security</a:t>
              </a:r>
            </a:p>
          </p:txBody>
        </p:sp>
        <p:sp>
          <p:nvSpPr>
            <p:cNvPr id="166" name="Rechteck 165"/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31" dirty="0"/>
            </a:p>
          </p:txBody>
        </p:sp>
      </p:grpSp>
      <p:grpSp>
        <p:nvGrpSpPr>
          <p:cNvPr id="173" name="Gruppieren 172"/>
          <p:cNvGrpSpPr/>
          <p:nvPr/>
        </p:nvGrpSpPr>
        <p:grpSpPr>
          <a:xfrm>
            <a:off x="7394389" y="4275782"/>
            <a:ext cx="1428655" cy="610884"/>
            <a:chOff x="6676767" y="2791790"/>
            <a:chExt cx="1904873" cy="1690887"/>
          </a:xfrm>
        </p:grpSpPr>
        <p:sp>
          <p:nvSpPr>
            <p:cNvPr id="177" name="Rechteck 176"/>
            <p:cNvSpPr/>
            <p:nvPr/>
          </p:nvSpPr>
          <p:spPr>
            <a:xfrm>
              <a:off x="6733099" y="3064755"/>
              <a:ext cx="1848541" cy="1417922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de-DE" sz="831" dirty="0"/>
                <a:t>Janitor</a:t>
              </a:r>
              <a:endParaRPr lang="en-US" sz="831" dirty="0">
                <a:solidFill>
                  <a:srgbClr val="00B050"/>
                </a:solidFill>
              </a:endParaRPr>
            </a:p>
          </p:txBody>
        </p:sp>
        <p:sp>
          <p:nvSpPr>
            <p:cNvPr id="178" name="Rechteck 177"/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31" dirty="0"/>
            </a:p>
          </p:txBody>
        </p:sp>
      </p:grpSp>
      <p:sp>
        <p:nvSpPr>
          <p:cNvPr id="184" name="Rechteck 183"/>
          <p:cNvSpPr/>
          <p:nvPr/>
        </p:nvSpPr>
        <p:spPr>
          <a:xfrm>
            <a:off x="8182937" y="4438235"/>
            <a:ext cx="923249" cy="47801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39" tIns="5239" rIns="5239" bIns="67454" numCol="1" spcCol="1270" anchor="ctr" anchorCtr="0">
            <a:noAutofit/>
          </a:bodyPr>
          <a:lstStyle/>
          <a:p>
            <a:pPr algn="ctr" defTabSz="36672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831" dirty="0"/>
          </a:p>
        </p:txBody>
      </p:sp>
      <p:sp>
        <p:nvSpPr>
          <p:cNvPr id="182" name="Rechteck 181"/>
          <p:cNvSpPr/>
          <p:nvPr/>
        </p:nvSpPr>
        <p:spPr>
          <a:xfrm>
            <a:off x="7815242" y="5626817"/>
            <a:ext cx="1131890" cy="1775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" tIns="6191" rIns="24765" bIns="6191" numCol="1" spcCol="1270" anchor="t" anchorCtr="0">
            <a:noAutofit/>
          </a:bodyPr>
          <a:lstStyle/>
          <a:p>
            <a:pPr algn="r" defTabSz="43339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831"/>
          </a:p>
        </p:txBody>
      </p:sp>
      <p:grpSp>
        <p:nvGrpSpPr>
          <p:cNvPr id="230" name="Gruppieren 229"/>
          <p:cNvGrpSpPr/>
          <p:nvPr/>
        </p:nvGrpSpPr>
        <p:grpSpPr>
          <a:xfrm>
            <a:off x="3687543" y="662929"/>
            <a:ext cx="1365456" cy="720556"/>
            <a:chOff x="6676767" y="2468405"/>
            <a:chExt cx="1820608" cy="960741"/>
          </a:xfrm>
        </p:grpSpPr>
        <p:sp>
          <p:nvSpPr>
            <p:cNvPr id="231" name="Rechteck 230"/>
            <p:cNvSpPr/>
            <p:nvPr/>
          </p:nvSpPr>
          <p:spPr>
            <a:xfrm>
              <a:off x="6676767" y="2468405"/>
              <a:ext cx="1820608" cy="882720"/>
            </a:xfrm>
            <a:prstGeom prst="rect">
              <a:avLst/>
            </a:prstGeom>
            <a:ln w="28575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de-DE" sz="1108" b="1" dirty="0"/>
                <a:t>Managing Director</a:t>
              </a:r>
            </a:p>
            <a:p>
              <a:pPr algn="ctr"/>
              <a:r>
                <a:rPr lang="de-DE" sz="1108" b="1" dirty="0"/>
                <a:t>Principal</a:t>
              </a:r>
            </a:p>
          </p:txBody>
        </p:sp>
        <p:sp>
          <p:nvSpPr>
            <p:cNvPr id="232" name="Rechteck 231"/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  <a:ln w="2857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25" dirty="0"/>
            </a:p>
          </p:txBody>
        </p:sp>
      </p:grpSp>
      <p:grpSp>
        <p:nvGrpSpPr>
          <p:cNvPr id="123" name="Gruppieren 122"/>
          <p:cNvGrpSpPr/>
          <p:nvPr/>
        </p:nvGrpSpPr>
        <p:grpSpPr>
          <a:xfrm>
            <a:off x="7420870" y="3136567"/>
            <a:ext cx="3047118" cy="2394310"/>
            <a:chOff x="6190751" y="236737"/>
            <a:chExt cx="1717014" cy="3192409"/>
          </a:xfrm>
        </p:grpSpPr>
        <p:sp>
          <p:nvSpPr>
            <p:cNvPr id="124" name="Rechteck 123"/>
            <p:cNvSpPr/>
            <p:nvPr/>
          </p:nvSpPr>
          <p:spPr>
            <a:xfrm>
              <a:off x="6190751" y="236737"/>
              <a:ext cx="783756" cy="613551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de-DE" sz="831" dirty="0"/>
                <a:t>School Office</a:t>
              </a:r>
            </a:p>
          </p:txBody>
        </p:sp>
        <p:sp>
          <p:nvSpPr>
            <p:cNvPr id="125" name="Rechteck 124"/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25" dirty="0"/>
            </a:p>
          </p:txBody>
        </p:sp>
      </p:grpSp>
      <p:sp>
        <p:nvSpPr>
          <p:cNvPr id="146" name="Rechteck 145"/>
          <p:cNvSpPr/>
          <p:nvPr/>
        </p:nvSpPr>
        <p:spPr>
          <a:xfrm>
            <a:off x="9516470" y="4639735"/>
            <a:ext cx="923249" cy="47801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39" tIns="5239" rIns="5239" bIns="67454" numCol="1" spcCol="1270" anchor="ctr" anchorCtr="0">
            <a:noAutofit/>
          </a:bodyPr>
          <a:lstStyle/>
          <a:p>
            <a:pPr algn="ctr" defTabSz="36672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831" dirty="0"/>
          </a:p>
        </p:txBody>
      </p:sp>
      <p:sp>
        <p:nvSpPr>
          <p:cNvPr id="240" name="Fußzeilenplatzhalter 239"/>
          <p:cNvSpPr>
            <a:spLocks noGrp="1"/>
          </p:cNvSpPr>
          <p:nvPr>
            <p:ph type="ftr" sz="quarter" idx="11"/>
          </p:nvPr>
        </p:nvSpPr>
        <p:spPr>
          <a:xfrm>
            <a:off x="886071" y="6535393"/>
            <a:ext cx="4659923" cy="337039"/>
          </a:xfrm>
        </p:spPr>
        <p:txBody>
          <a:bodyPr/>
          <a:lstStyle/>
          <a:p>
            <a:pPr algn="l"/>
            <a:r>
              <a:rPr lang="de-DE" sz="739" i="1" dirty="0">
                <a:solidFill>
                  <a:schemeClr val="tx1"/>
                </a:solidFill>
              </a:rPr>
              <a:t>Stand: 26.09.2022</a:t>
            </a:r>
          </a:p>
        </p:txBody>
      </p:sp>
      <p:sp>
        <p:nvSpPr>
          <p:cNvPr id="169" name="Rechteck 168"/>
          <p:cNvSpPr/>
          <p:nvPr/>
        </p:nvSpPr>
        <p:spPr>
          <a:xfrm>
            <a:off x="3141367" y="2208972"/>
            <a:ext cx="906547" cy="47801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39" tIns="5239" rIns="5239" bIns="67454" numCol="1" spcCol="1270" anchor="ctr" anchorCtr="0">
            <a:noAutofit/>
          </a:bodyPr>
          <a:lstStyle/>
          <a:p>
            <a:pPr algn="ctr" defTabSz="36672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825" dirty="0"/>
          </a:p>
        </p:txBody>
      </p:sp>
      <p:grpSp>
        <p:nvGrpSpPr>
          <p:cNvPr id="187" name="Gruppieren 186">
            <a:extLst>
              <a:ext uri="{FF2B5EF4-FFF2-40B4-BE49-F238E27FC236}">
                <a16:creationId xmlns:a16="http://schemas.microsoft.com/office/drawing/2014/main" id="{B3991BB6-28C2-44C7-A38C-BE6AD6FFCCF9}"/>
              </a:ext>
            </a:extLst>
          </p:cNvPr>
          <p:cNvGrpSpPr/>
          <p:nvPr/>
        </p:nvGrpSpPr>
        <p:grpSpPr>
          <a:xfrm>
            <a:off x="7438835" y="4960095"/>
            <a:ext cx="5380066" cy="2362351"/>
            <a:chOff x="6036853" y="-104103"/>
            <a:chExt cx="1870912" cy="3533249"/>
          </a:xfrm>
        </p:grpSpPr>
        <p:sp>
          <p:nvSpPr>
            <p:cNvPr id="188" name="Rechteck 187">
              <a:extLst>
                <a:ext uri="{FF2B5EF4-FFF2-40B4-BE49-F238E27FC236}">
                  <a16:creationId xmlns:a16="http://schemas.microsoft.com/office/drawing/2014/main" id="{2556BBC6-13A4-4312-9ED3-B6A2440F9821}"/>
                </a:ext>
              </a:extLst>
            </p:cNvPr>
            <p:cNvSpPr/>
            <p:nvPr/>
          </p:nvSpPr>
          <p:spPr>
            <a:xfrm>
              <a:off x="6036853" y="-104103"/>
              <a:ext cx="478054" cy="665184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de-DE" sz="831" dirty="0"/>
                <a:t>Doctor</a:t>
              </a:r>
              <a:endParaRPr lang="de-DE" sz="831" dirty="0">
                <a:solidFill>
                  <a:srgbClr val="00B050"/>
                </a:solidFill>
              </a:endParaRPr>
            </a:p>
          </p:txBody>
        </p:sp>
        <p:sp>
          <p:nvSpPr>
            <p:cNvPr id="189" name="Rechteck 188">
              <a:extLst>
                <a:ext uri="{FF2B5EF4-FFF2-40B4-BE49-F238E27FC236}">
                  <a16:creationId xmlns:a16="http://schemas.microsoft.com/office/drawing/2014/main" id="{BEB4F72D-EF15-4565-BFC5-56ACC7E099E5}"/>
                </a:ext>
              </a:extLst>
            </p:cNvPr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25" dirty="0"/>
            </a:p>
          </p:txBody>
        </p:sp>
      </p:grpSp>
      <p:sp>
        <p:nvSpPr>
          <p:cNvPr id="193" name="Rechteck 192">
            <a:extLst>
              <a:ext uri="{FF2B5EF4-FFF2-40B4-BE49-F238E27FC236}">
                <a16:creationId xmlns:a16="http://schemas.microsoft.com/office/drawing/2014/main" id="{11326798-8E65-49DA-A778-2779A99FDE9A}"/>
              </a:ext>
            </a:extLst>
          </p:cNvPr>
          <p:cNvSpPr/>
          <p:nvPr/>
        </p:nvSpPr>
        <p:spPr>
          <a:xfrm>
            <a:off x="6856938" y="4750644"/>
            <a:ext cx="1878189" cy="27416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" tIns="6191" rIns="24765" bIns="6191" numCol="1" spcCol="1270" anchor="t" anchorCtr="0">
            <a:noAutofit/>
          </a:bodyPr>
          <a:lstStyle/>
          <a:p>
            <a:pPr algn="r" defTabSz="43339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831"/>
          </a:p>
        </p:txBody>
      </p:sp>
      <p:sp>
        <p:nvSpPr>
          <p:cNvPr id="241" name="Rechteck 240">
            <a:extLst>
              <a:ext uri="{FF2B5EF4-FFF2-40B4-BE49-F238E27FC236}">
                <a16:creationId xmlns:a16="http://schemas.microsoft.com/office/drawing/2014/main" id="{B6835273-4F38-4810-90AE-46CB5FD6CB81}"/>
              </a:ext>
            </a:extLst>
          </p:cNvPr>
          <p:cNvSpPr/>
          <p:nvPr/>
        </p:nvSpPr>
        <p:spPr>
          <a:xfrm>
            <a:off x="8569598" y="7683551"/>
            <a:ext cx="1131890" cy="17753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" tIns="6191" rIns="24765" bIns="6191" numCol="1" spcCol="1270" anchor="t" anchorCtr="0">
            <a:noAutofit/>
          </a:bodyPr>
          <a:lstStyle/>
          <a:p>
            <a:pPr algn="r" defTabSz="43339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831"/>
          </a:p>
        </p:txBody>
      </p:sp>
      <p:sp>
        <p:nvSpPr>
          <p:cNvPr id="315" name="Rechteck 314">
            <a:extLst>
              <a:ext uri="{FF2B5EF4-FFF2-40B4-BE49-F238E27FC236}">
                <a16:creationId xmlns:a16="http://schemas.microsoft.com/office/drawing/2014/main" id="{D25BEF76-563D-40DE-A4BA-F522A44BB431}"/>
              </a:ext>
            </a:extLst>
          </p:cNvPr>
          <p:cNvSpPr/>
          <p:nvPr/>
        </p:nvSpPr>
        <p:spPr>
          <a:xfrm>
            <a:off x="2310975" y="2150034"/>
            <a:ext cx="1036651" cy="6367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239" tIns="5239" rIns="5239" bIns="67454" numCol="1" spcCol="1270" anchor="ctr" anchorCtr="0">
            <a:noAutofit/>
          </a:bodyPr>
          <a:lstStyle/>
          <a:p>
            <a:pPr algn="ctr" defTabSz="366722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825" dirty="0"/>
          </a:p>
        </p:txBody>
      </p:sp>
      <p:sp>
        <p:nvSpPr>
          <p:cNvPr id="131" name="Rechteck 130"/>
          <p:cNvSpPr/>
          <p:nvPr/>
        </p:nvSpPr>
        <p:spPr>
          <a:xfrm>
            <a:off x="7004859" y="4475146"/>
            <a:ext cx="1878189" cy="25658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" tIns="6191" rIns="24765" bIns="6191" numCol="1" spcCol="1270" anchor="t" anchorCtr="0">
            <a:noAutofit/>
          </a:bodyPr>
          <a:lstStyle/>
          <a:p>
            <a:pPr algn="r" defTabSz="43339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831"/>
          </a:p>
        </p:txBody>
      </p:sp>
      <p:sp>
        <p:nvSpPr>
          <p:cNvPr id="365" name="Rechteck 187">
            <a:extLst>
              <a:ext uri="{FF2B5EF4-FFF2-40B4-BE49-F238E27FC236}">
                <a16:creationId xmlns:a16="http://schemas.microsoft.com/office/drawing/2014/main" id="{2556BBC6-13A4-4312-9ED3-B6A2440F9821}"/>
              </a:ext>
            </a:extLst>
          </p:cNvPr>
          <p:cNvSpPr/>
          <p:nvPr/>
        </p:nvSpPr>
        <p:spPr>
          <a:xfrm>
            <a:off x="7417573" y="5676179"/>
            <a:ext cx="1380758" cy="478018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31" dirty="0">
                <a:solidFill>
                  <a:schemeClr val="tx1"/>
                </a:solidFill>
              </a:rPr>
              <a:t>supply</a:t>
            </a:r>
          </a:p>
        </p:txBody>
      </p:sp>
      <p:sp>
        <p:nvSpPr>
          <p:cNvPr id="368" name="Rechteck 192">
            <a:extLst>
              <a:ext uri="{FF2B5EF4-FFF2-40B4-BE49-F238E27FC236}">
                <a16:creationId xmlns:a16="http://schemas.microsoft.com/office/drawing/2014/main" id="{11326798-8E65-49DA-A778-2779A99FDE9A}"/>
              </a:ext>
            </a:extLst>
          </p:cNvPr>
          <p:cNvSpPr/>
          <p:nvPr/>
        </p:nvSpPr>
        <p:spPr>
          <a:xfrm>
            <a:off x="7314374" y="5435046"/>
            <a:ext cx="1878189" cy="27416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" tIns="6191" rIns="24765" bIns="6191" numCol="1" spcCol="1270" anchor="t" anchorCtr="0">
            <a:noAutofit/>
          </a:bodyPr>
          <a:lstStyle/>
          <a:p>
            <a:pPr algn="r" defTabSz="43339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DE" sz="831"/>
          </a:p>
        </p:txBody>
      </p:sp>
      <p:grpSp>
        <p:nvGrpSpPr>
          <p:cNvPr id="167" name="Gruppieren 166">
            <a:extLst>
              <a:ext uri="{FF2B5EF4-FFF2-40B4-BE49-F238E27FC236}">
                <a16:creationId xmlns:a16="http://schemas.microsoft.com/office/drawing/2014/main" id="{94C79A06-74E1-4F00-9F88-44744BD00DE1}"/>
              </a:ext>
            </a:extLst>
          </p:cNvPr>
          <p:cNvGrpSpPr/>
          <p:nvPr/>
        </p:nvGrpSpPr>
        <p:grpSpPr>
          <a:xfrm>
            <a:off x="1242483" y="3168240"/>
            <a:ext cx="10935479" cy="837447"/>
            <a:chOff x="6676767" y="1509053"/>
            <a:chExt cx="14580631" cy="1920093"/>
          </a:xfrm>
        </p:grpSpPr>
        <p:sp>
          <p:nvSpPr>
            <p:cNvPr id="168" name="Rechteck 167">
              <a:extLst>
                <a:ext uri="{FF2B5EF4-FFF2-40B4-BE49-F238E27FC236}">
                  <a16:creationId xmlns:a16="http://schemas.microsoft.com/office/drawing/2014/main" id="{0166BF15-35F8-4FC8-ABB6-8780A6D0DE6A}"/>
                </a:ext>
              </a:extLst>
            </p:cNvPr>
            <p:cNvSpPr/>
            <p:nvPr/>
          </p:nvSpPr>
          <p:spPr>
            <a:xfrm>
              <a:off x="20026400" y="1509053"/>
              <a:ext cx="1230998" cy="864216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de-DE" sz="800" dirty="0"/>
                <a:t>Accountant</a:t>
              </a:r>
            </a:p>
          </p:txBody>
        </p:sp>
        <p:sp>
          <p:nvSpPr>
            <p:cNvPr id="170" name="Rechteck 169">
              <a:extLst>
                <a:ext uri="{FF2B5EF4-FFF2-40B4-BE49-F238E27FC236}">
                  <a16:creationId xmlns:a16="http://schemas.microsoft.com/office/drawing/2014/main" id="{14B3BDD2-93A8-41BE-AE27-2B585CF4BFCB}"/>
                </a:ext>
              </a:extLst>
            </p:cNvPr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25" dirty="0"/>
            </a:p>
          </p:txBody>
        </p:sp>
      </p:grpSp>
      <p:grpSp>
        <p:nvGrpSpPr>
          <p:cNvPr id="204" name="Gruppieren 203">
            <a:extLst>
              <a:ext uri="{FF2B5EF4-FFF2-40B4-BE49-F238E27FC236}">
                <a16:creationId xmlns:a16="http://schemas.microsoft.com/office/drawing/2014/main" id="{45056C65-DBD2-404F-94F5-4A9C576479CB}"/>
              </a:ext>
            </a:extLst>
          </p:cNvPr>
          <p:cNvGrpSpPr/>
          <p:nvPr/>
        </p:nvGrpSpPr>
        <p:grpSpPr>
          <a:xfrm>
            <a:off x="10522931" y="855973"/>
            <a:ext cx="3498945" cy="839030"/>
            <a:chOff x="3342679" y="2589305"/>
            <a:chExt cx="4565086" cy="839841"/>
          </a:xfrm>
        </p:grpSpPr>
        <p:sp>
          <p:nvSpPr>
            <p:cNvPr id="205" name="Rechteck 204">
              <a:extLst>
                <a:ext uri="{FF2B5EF4-FFF2-40B4-BE49-F238E27FC236}">
                  <a16:creationId xmlns:a16="http://schemas.microsoft.com/office/drawing/2014/main" id="{93A2A42A-A92C-4C3E-BD07-86B724092FFC}"/>
                </a:ext>
              </a:extLst>
            </p:cNvPr>
            <p:cNvSpPr/>
            <p:nvPr/>
          </p:nvSpPr>
          <p:spPr>
            <a:xfrm>
              <a:off x="3342679" y="2589305"/>
              <a:ext cx="1094813" cy="290822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de-DE" sz="800" dirty="0"/>
                <a:t>Assistance Maintenance</a:t>
              </a:r>
              <a:endParaRPr lang="de-DE" sz="831" dirty="0">
                <a:solidFill>
                  <a:schemeClr val="accent6"/>
                </a:solidFill>
              </a:endParaRPr>
            </a:p>
          </p:txBody>
        </p:sp>
        <p:sp>
          <p:nvSpPr>
            <p:cNvPr id="206" name="Rechteck 205">
              <a:extLst>
                <a:ext uri="{FF2B5EF4-FFF2-40B4-BE49-F238E27FC236}">
                  <a16:creationId xmlns:a16="http://schemas.microsoft.com/office/drawing/2014/main" id="{D25BEF76-563D-40DE-A4BA-F522A44BB431}"/>
                </a:ext>
              </a:extLst>
            </p:cNvPr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25" dirty="0"/>
            </a:p>
          </p:txBody>
        </p:sp>
      </p:grpSp>
      <p:cxnSp>
        <p:nvCxnSpPr>
          <p:cNvPr id="13" name="Gerader Verbinder 12"/>
          <p:cNvCxnSpPr>
            <a:cxnSpLocks/>
          </p:cNvCxnSpPr>
          <p:nvPr/>
        </p:nvCxnSpPr>
        <p:spPr>
          <a:xfrm flipH="1" flipV="1">
            <a:off x="1426327" y="2037709"/>
            <a:ext cx="3022154" cy="226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cxnSpLocks/>
          </p:cNvCxnSpPr>
          <p:nvPr/>
        </p:nvCxnSpPr>
        <p:spPr>
          <a:xfrm>
            <a:off x="3291342" y="2055725"/>
            <a:ext cx="0" cy="1917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>
            <a:off x="2163672" y="2051274"/>
            <a:ext cx="0" cy="1826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Gerader Verbinder 242"/>
          <p:cNvCxnSpPr>
            <a:cxnSpLocks/>
          </p:cNvCxnSpPr>
          <p:nvPr/>
        </p:nvCxnSpPr>
        <p:spPr>
          <a:xfrm flipH="1" flipV="1">
            <a:off x="642322" y="3088643"/>
            <a:ext cx="6214616" cy="9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Gerade Verbindung mit Pfeil 254"/>
          <p:cNvCxnSpPr>
            <a:cxnSpLocks/>
          </p:cNvCxnSpPr>
          <p:nvPr/>
        </p:nvCxnSpPr>
        <p:spPr>
          <a:xfrm>
            <a:off x="6856938" y="3083412"/>
            <a:ext cx="0" cy="4189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mit Pfeil 154"/>
          <p:cNvCxnSpPr/>
          <p:nvPr/>
        </p:nvCxnSpPr>
        <p:spPr>
          <a:xfrm>
            <a:off x="1716889" y="4011931"/>
            <a:ext cx="0" cy="72493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/>
          <p:cNvCxnSpPr>
            <a:cxnSpLocks/>
          </p:cNvCxnSpPr>
          <p:nvPr/>
        </p:nvCxnSpPr>
        <p:spPr>
          <a:xfrm>
            <a:off x="9311488" y="1257509"/>
            <a:ext cx="1556" cy="45468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cxnSpLocks/>
          </p:cNvCxnSpPr>
          <p:nvPr/>
        </p:nvCxnSpPr>
        <p:spPr>
          <a:xfrm>
            <a:off x="10787476" y="3350337"/>
            <a:ext cx="462050" cy="16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cxnSpLocks/>
          </p:cNvCxnSpPr>
          <p:nvPr/>
        </p:nvCxnSpPr>
        <p:spPr>
          <a:xfrm>
            <a:off x="9332465" y="3317160"/>
            <a:ext cx="51845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Gerade Verbindung mit Pfeil 174"/>
          <p:cNvCxnSpPr>
            <a:cxnSpLocks/>
          </p:cNvCxnSpPr>
          <p:nvPr/>
        </p:nvCxnSpPr>
        <p:spPr>
          <a:xfrm>
            <a:off x="9327149" y="3911085"/>
            <a:ext cx="5067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Gerade Verbindung mit Pfeil 175"/>
          <p:cNvCxnSpPr>
            <a:cxnSpLocks/>
          </p:cNvCxnSpPr>
          <p:nvPr/>
        </p:nvCxnSpPr>
        <p:spPr>
          <a:xfrm>
            <a:off x="9332465" y="4515167"/>
            <a:ext cx="54032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Gerade Verbindung mit Pfeil 292"/>
          <p:cNvCxnSpPr>
            <a:cxnSpLocks/>
          </p:cNvCxnSpPr>
          <p:nvPr/>
        </p:nvCxnSpPr>
        <p:spPr>
          <a:xfrm flipH="1">
            <a:off x="8811070" y="3309958"/>
            <a:ext cx="50691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Gerade Verbindung mit Pfeil 189"/>
          <p:cNvCxnSpPr/>
          <p:nvPr/>
        </p:nvCxnSpPr>
        <p:spPr>
          <a:xfrm flipH="1">
            <a:off x="8816831" y="3910175"/>
            <a:ext cx="50691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Gerade Verbindung mit Pfeil 190"/>
          <p:cNvCxnSpPr/>
          <p:nvPr/>
        </p:nvCxnSpPr>
        <p:spPr>
          <a:xfrm flipH="1">
            <a:off x="8838596" y="4511326"/>
            <a:ext cx="50691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Gerade Verbindung mit Pfeil 198"/>
          <p:cNvCxnSpPr/>
          <p:nvPr/>
        </p:nvCxnSpPr>
        <p:spPr>
          <a:xfrm flipH="1">
            <a:off x="8811227" y="5166534"/>
            <a:ext cx="50691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Gerade Verbindung mit Pfeil 199"/>
          <p:cNvCxnSpPr/>
          <p:nvPr/>
        </p:nvCxnSpPr>
        <p:spPr>
          <a:xfrm flipH="1">
            <a:off x="8810969" y="5798762"/>
            <a:ext cx="506914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Kairo">
            <a:extLst>
              <a:ext uri="{FF2B5EF4-FFF2-40B4-BE49-F238E27FC236}">
                <a16:creationId xmlns:a16="http://schemas.microsoft.com/office/drawing/2014/main" id="{07EE8800-4053-430C-8BF6-D041244D91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519" y="22910"/>
            <a:ext cx="19589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8" name="Gruppieren 127">
            <a:extLst>
              <a:ext uri="{FF2B5EF4-FFF2-40B4-BE49-F238E27FC236}">
                <a16:creationId xmlns:a16="http://schemas.microsoft.com/office/drawing/2014/main" id="{A9342521-239A-47F8-80E6-762CB643F8CA}"/>
              </a:ext>
            </a:extLst>
          </p:cNvPr>
          <p:cNvGrpSpPr/>
          <p:nvPr/>
        </p:nvGrpSpPr>
        <p:grpSpPr>
          <a:xfrm>
            <a:off x="8749192" y="600745"/>
            <a:ext cx="1239647" cy="802659"/>
            <a:chOff x="6676767" y="2387979"/>
            <a:chExt cx="1652862" cy="1070211"/>
          </a:xfrm>
        </p:grpSpPr>
        <p:sp>
          <p:nvSpPr>
            <p:cNvPr id="129" name="Rechteck 128">
              <a:extLst>
                <a:ext uri="{FF2B5EF4-FFF2-40B4-BE49-F238E27FC236}">
                  <a16:creationId xmlns:a16="http://schemas.microsoft.com/office/drawing/2014/main" id="{3B211F68-B4FE-47D6-9961-098563D685F5}"/>
                </a:ext>
              </a:extLst>
            </p:cNvPr>
            <p:cNvSpPr/>
            <p:nvPr/>
          </p:nvSpPr>
          <p:spPr>
            <a:xfrm>
              <a:off x="6697948" y="2387979"/>
              <a:ext cx="1631681" cy="1070211"/>
            </a:xfrm>
            <a:prstGeom prst="rect">
              <a:avLst/>
            </a:prstGeom>
            <a:ln w="28575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de-DE" sz="1108" b="1" dirty="0"/>
                <a:t>Managing Director</a:t>
              </a:r>
            </a:p>
            <a:p>
              <a:pPr algn="ctr"/>
              <a:r>
                <a:rPr lang="de-DE" sz="1108" b="1" dirty="0"/>
                <a:t>Administrative Manager</a:t>
              </a:r>
              <a:endParaRPr lang="de-DE" sz="831" dirty="0">
                <a:solidFill>
                  <a:schemeClr val="accent6"/>
                </a:solidFill>
              </a:endParaRPr>
            </a:p>
          </p:txBody>
        </p:sp>
        <p:sp>
          <p:nvSpPr>
            <p:cNvPr id="130" name="Rechteck 129">
              <a:extLst>
                <a:ext uri="{FF2B5EF4-FFF2-40B4-BE49-F238E27FC236}">
                  <a16:creationId xmlns:a16="http://schemas.microsoft.com/office/drawing/2014/main" id="{8561E1E5-9815-4347-A242-EB1AECAB6AEF}"/>
                </a:ext>
              </a:extLst>
            </p:cNvPr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  <a:ln w="2857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25" dirty="0"/>
            </a:p>
          </p:txBody>
        </p:sp>
      </p:grpSp>
      <p:sp>
        <p:nvSpPr>
          <p:cNvPr id="138" name="Rechteck 187">
            <a:extLst>
              <a:ext uri="{FF2B5EF4-FFF2-40B4-BE49-F238E27FC236}">
                <a16:creationId xmlns:a16="http://schemas.microsoft.com/office/drawing/2014/main" id="{7A4C1E11-8A36-4F12-BE27-8AD4840A40DC}"/>
              </a:ext>
            </a:extLst>
          </p:cNvPr>
          <p:cNvSpPr/>
          <p:nvPr/>
        </p:nvSpPr>
        <p:spPr>
          <a:xfrm>
            <a:off x="9822877" y="3682896"/>
            <a:ext cx="968034" cy="478018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en-US" sz="831" dirty="0">
                <a:solidFill>
                  <a:schemeClr val="tx1"/>
                </a:solidFill>
              </a:rPr>
              <a:t>Bus Supervisor</a:t>
            </a:r>
            <a:endParaRPr lang="de-DE" sz="831" dirty="0">
              <a:solidFill>
                <a:schemeClr val="accent6"/>
              </a:solidFill>
            </a:endParaRPr>
          </a:p>
        </p:txBody>
      </p:sp>
      <p:sp>
        <p:nvSpPr>
          <p:cNvPr id="139" name="Rechteck 138">
            <a:extLst>
              <a:ext uri="{FF2B5EF4-FFF2-40B4-BE49-F238E27FC236}">
                <a16:creationId xmlns:a16="http://schemas.microsoft.com/office/drawing/2014/main" id="{5E20A434-38CA-4A94-9DB2-D19A75AEDBEE}"/>
              </a:ext>
            </a:extLst>
          </p:cNvPr>
          <p:cNvSpPr/>
          <p:nvPr/>
        </p:nvSpPr>
        <p:spPr>
          <a:xfrm>
            <a:off x="9865468" y="4323839"/>
            <a:ext cx="923249" cy="376927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/>
              <a:t> Cleaning Supervisor</a:t>
            </a: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17FB3050-FF43-470F-ABE1-41B3E15220DA}"/>
              </a:ext>
            </a:extLst>
          </p:cNvPr>
          <p:cNvSpPr/>
          <p:nvPr/>
        </p:nvSpPr>
        <p:spPr>
          <a:xfrm>
            <a:off x="11269032" y="3702721"/>
            <a:ext cx="923249" cy="376927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/>
              <a:t>Bus staff</a:t>
            </a:r>
          </a:p>
        </p:txBody>
      </p:sp>
      <p:sp>
        <p:nvSpPr>
          <p:cNvPr id="144" name="Rechteck 143">
            <a:extLst>
              <a:ext uri="{FF2B5EF4-FFF2-40B4-BE49-F238E27FC236}">
                <a16:creationId xmlns:a16="http://schemas.microsoft.com/office/drawing/2014/main" id="{0FC1F8CE-D5A5-40B6-9C43-89A8FC2FC69E}"/>
              </a:ext>
            </a:extLst>
          </p:cNvPr>
          <p:cNvSpPr/>
          <p:nvPr/>
        </p:nvSpPr>
        <p:spPr>
          <a:xfrm>
            <a:off x="9842101" y="4976284"/>
            <a:ext cx="923249" cy="376927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/>
              <a:t>IT Coordinator </a:t>
            </a:r>
          </a:p>
        </p:txBody>
      </p:sp>
      <p:cxnSp>
        <p:nvCxnSpPr>
          <p:cNvPr id="145" name="Gerade Verbindung mit Pfeil 144">
            <a:extLst>
              <a:ext uri="{FF2B5EF4-FFF2-40B4-BE49-F238E27FC236}">
                <a16:creationId xmlns:a16="http://schemas.microsoft.com/office/drawing/2014/main" id="{2B6668D2-BA87-41EA-A864-1640671DE356}"/>
              </a:ext>
            </a:extLst>
          </p:cNvPr>
          <p:cNvCxnSpPr>
            <a:cxnSpLocks/>
          </p:cNvCxnSpPr>
          <p:nvPr/>
        </p:nvCxnSpPr>
        <p:spPr>
          <a:xfrm>
            <a:off x="9309882" y="5169387"/>
            <a:ext cx="526686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mit Pfeil 146">
            <a:extLst>
              <a:ext uri="{FF2B5EF4-FFF2-40B4-BE49-F238E27FC236}">
                <a16:creationId xmlns:a16="http://schemas.microsoft.com/office/drawing/2014/main" id="{EC4B9186-EB8C-49E5-B9D0-9FA5F7EA5F84}"/>
              </a:ext>
            </a:extLst>
          </p:cNvPr>
          <p:cNvCxnSpPr>
            <a:cxnSpLocks/>
          </p:cNvCxnSpPr>
          <p:nvPr/>
        </p:nvCxnSpPr>
        <p:spPr>
          <a:xfrm>
            <a:off x="10781898" y="5117752"/>
            <a:ext cx="463338" cy="87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hteck 147">
            <a:extLst>
              <a:ext uri="{FF2B5EF4-FFF2-40B4-BE49-F238E27FC236}">
                <a16:creationId xmlns:a16="http://schemas.microsoft.com/office/drawing/2014/main" id="{CF9D3CE0-A29B-4CC8-8758-5DBD9F39BA48}"/>
              </a:ext>
            </a:extLst>
          </p:cNvPr>
          <p:cNvSpPr/>
          <p:nvPr/>
        </p:nvSpPr>
        <p:spPr>
          <a:xfrm>
            <a:off x="11258400" y="4959874"/>
            <a:ext cx="923249" cy="376927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/>
              <a:t>IT staff</a:t>
            </a:r>
          </a:p>
        </p:txBody>
      </p:sp>
      <p:cxnSp>
        <p:nvCxnSpPr>
          <p:cNvPr id="149" name="Gerade Verbindung mit Pfeil 148">
            <a:extLst>
              <a:ext uri="{FF2B5EF4-FFF2-40B4-BE49-F238E27FC236}">
                <a16:creationId xmlns:a16="http://schemas.microsoft.com/office/drawing/2014/main" id="{A2D6F9E3-EC78-407D-A88E-D47BDE077CBB}"/>
              </a:ext>
            </a:extLst>
          </p:cNvPr>
          <p:cNvCxnSpPr>
            <a:cxnSpLocks/>
          </p:cNvCxnSpPr>
          <p:nvPr/>
        </p:nvCxnSpPr>
        <p:spPr>
          <a:xfrm flipH="1">
            <a:off x="2980002" y="961568"/>
            <a:ext cx="68688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Gerade Verbindung mit Pfeil 149">
            <a:extLst>
              <a:ext uri="{FF2B5EF4-FFF2-40B4-BE49-F238E27FC236}">
                <a16:creationId xmlns:a16="http://schemas.microsoft.com/office/drawing/2014/main" id="{B2D6539B-0D9C-4911-B811-97EC3E138782}"/>
              </a:ext>
            </a:extLst>
          </p:cNvPr>
          <p:cNvCxnSpPr>
            <a:cxnSpLocks/>
            <a:endCxn id="205" idx="1"/>
          </p:cNvCxnSpPr>
          <p:nvPr/>
        </p:nvCxnSpPr>
        <p:spPr>
          <a:xfrm>
            <a:off x="9988838" y="991850"/>
            <a:ext cx="534093" cy="93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hteck 161">
            <a:extLst>
              <a:ext uri="{FF2B5EF4-FFF2-40B4-BE49-F238E27FC236}">
                <a16:creationId xmlns:a16="http://schemas.microsoft.com/office/drawing/2014/main" id="{BED79C9C-5D2B-4E7A-A771-1A881DFCFDA2}"/>
              </a:ext>
            </a:extLst>
          </p:cNvPr>
          <p:cNvSpPr/>
          <p:nvPr/>
        </p:nvSpPr>
        <p:spPr>
          <a:xfrm>
            <a:off x="6135375" y="3508287"/>
            <a:ext cx="1113496" cy="480889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/>
              <a:t>Music school management</a:t>
            </a:r>
          </a:p>
        </p:txBody>
      </p:sp>
      <p:grpSp>
        <p:nvGrpSpPr>
          <p:cNvPr id="163" name="Gruppieren 162">
            <a:extLst>
              <a:ext uri="{FF2B5EF4-FFF2-40B4-BE49-F238E27FC236}">
                <a16:creationId xmlns:a16="http://schemas.microsoft.com/office/drawing/2014/main" id="{B2AEF0C8-FBB7-4BDF-B048-B974B4DD85E6}"/>
              </a:ext>
            </a:extLst>
          </p:cNvPr>
          <p:cNvGrpSpPr/>
          <p:nvPr/>
        </p:nvGrpSpPr>
        <p:grpSpPr>
          <a:xfrm>
            <a:off x="4926971" y="3478360"/>
            <a:ext cx="1113496" cy="561173"/>
            <a:chOff x="6267924" y="2791790"/>
            <a:chExt cx="1724469" cy="637356"/>
          </a:xfrm>
        </p:grpSpPr>
        <p:sp>
          <p:nvSpPr>
            <p:cNvPr id="164" name="Rechteck 163">
              <a:extLst>
                <a:ext uri="{FF2B5EF4-FFF2-40B4-BE49-F238E27FC236}">
                  <a16:creationId xmlns:a16="http://schemas.microsoft.com/office/drawing/2014/main" id="{707A1027-8DE4-45D3-9D2F-EDBF30D268D6}"/>
                </a:ext>
              </a:extLst>
            </p:cNvPr>
            <p:cNvSpPr/>
            <p:nvPr/>
          </p:nvSpPr>
          <p:spPr>
            <a:xfrm>
              <a:off x="6267924" y="2819070"/>
              <a:ext cx="1724469" cy="546173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de-DE" sz="900" dirty="0">
                  <a:solidFill>
                    <a:schemeClr val="tx1"/>
                  </a:solidFill>
                </a:rPr>
                <a:t>Arabic curriculum coordination</a:t>
              </a:r>
              <a:endParaRPr lang="de-DE" sz="831" dirty="0">
                <a:solidFill>
                  <a:schemeClr val="tx1"/>
                </a:solidFill>
              </a:endParaRPr>
            </a:p>
          </p:txBody>
        </p:sp>
        <p:sp>
          <p:nvSpPr>
            <p:cNvPr id="174" name="Rechteck 173">
              <a:extLst>
                <a:ext uri="{FF2B5EF4-FFF2-40B4-BE49-F238E27FC236}">
                  <a16:creationId xmlns:a16="http://schemas.microsoft.com/office/drawing/2014/main" id="{CAE001AF-213C-49AD-850E-640FBDB192B1}"/>
                </a:ext>
              </a:extLst>
            </p:cNvPr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31" dirty="0"/>
            </a:p>
          </p:txBody>
        </p:sp>
      </p:grpSp>
      <p:grpSp>
        <p:nvGrpSpPr>
          <p:cNvPr id="208" name="Gruppieren 207">
            <a:extLst>
              <a:ext uri="{FF2B5EF4-FFF2-40B4-BE49-F238E27FC236}">
                <a16:creationId xmlns:a16="http://schemas.microsoft.com/office/drawing/2014/main" id="{ED4D7BC6-F584-4F8F-B62B-2522EB73E425}"/>
              </a:ext>
            </a:extLst>
          </p:cNvPr>
          <p:cNvGrpSpPr/>
          <p:nvPr/>
        </p:nvGrpSpPr>
        <p:grpSpPr>
          <a:xfrm>
            <a:off x="67368" y="3509148"/>
            <a:ext cx="1113496" cy="561173"/>
            <a:chOff x="6190190" y="2791790"/>
            <a:chExt cx="1724469" cy="637356"/>
          </a:xfrm>
        </p:grpSpPr>
        <p:sp>
          <p:nvSpPr>
            <p:cNvPr id="209" name="Rechteck 208">
              <a:extLst>
                <a:ext uri="{FF2B5EF4-FFF2-40B4-BE49-F238E27FC236}">
                  <a16:creationId xmlns:a16="http://schemas.microsoft.com/office/drawing/2014/main" id="{992EEC2B-B0B2-4FE2-B476-EA4361435CBE}"/>
                </a:ext>
              </a:extLst>
            </p:cNvPr>
            <p:cNvSpPr/>
            <p:nvPr/>
          </p:nvSpPr>
          <p:spPr>
            <a:xfrm>
              <a:off x="6190190" y="2812847"/>
              <a:ext cx="1724469" cy="546173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de-DE" sz="800" dirty="0"/>
                <a:t>Kita-Management</a:t>
              </a:r>
            </a:p>
          </p:txBody>
        </p:sp>
        <p:sp>
          <p:nvSpPr>
            <p:cNvPr id="213" name="Rechteck 212">
              <a:extLst>
                <a:ext uri="{FF2B5EF4-FFF2-40B4-BE49-F238E27FC236}">
                  <a16:creationId xmlns:a16="http://schemas.microsoft.com/office/drawing/2014/main" id="{BF87379E-F84B-425E-A4D8-FC0642CA36B5}"/>
                </a:ext>
              </a:extLst>
            </p:cNvPr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31" dirty="0"/>
            </a:p>
          </p:txBody>
        </p:sp>
      </p:grpSp>
      <p:cxnSp>
        <p:nvCxnSpPr>
          <p:cNvPr id="214" name="Gerade Verbindung mit Pfeil 213">
            <a:extLst>
              <a:ext uri="{FF2B5EF4-FFF2-40B4-BE49-F238E27FC236}">
                <a16:creationId xmlns:a16="http://schemas.microsoft.com/office/drawing/2014/main" id="{34F4985B-870E-4C4F-8745-6C691C5735E3}"/>
              </a:ext>
            </a:extLst>
          </p:cNvPr>
          <p:cNvCxnSpPr>
            <a:cxnSpLocks/>
          </p:cNvCxnSpPr>
          <p:nvPr/>
        </p:nvCxnSpPr>
        <p:spPr>
          <a:xfrm>
            <a:off x="642322" y="3084950"/>
            <a:ext cx="0" cy="4189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Gerade Verbindung mit Pfeil 214">
            <a:extLst>
              <a:ext uri="{FF2B5EF4-FFF2-40B4-BE49-F238E27FC236}">
                <a16:creationId xmlns:a16="http://schemas.microsoft.com/office/drawing/2014/main" id="{281D0F8F-E173-4183-A71B-602A7EEDA96C}"/>
              </a:ext>
            </a:extLst>
          </p:cNvPr>
          <p:cNvCxnSpPr>
            <a:cxnSpLocks/>
          </p:cNvCxnSpPr>
          <p:nvPr/>
        </p:nvCxnSpPr>
        <p:spPr>
          <a:xfrm>
            <a:off x="1712737" y="3084949"/>
            <a:ext cx="0" cy="4189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Gerade Verbindung mit Pfeil 215">
            <a:extLst>
              <a:ext uri="{FF2B5EF4-FFF2-40B4-BE49-F238E27FC236}">
                <a16:creationId xmlns:a16="http://schemas.microsoft.com/office/drawing/2014/main" id="{461B2E3A-9FE9-4EDC-AA6F-1C338E2BCBFB}"/>
              </a:ext>
            </a:extLst>
          </p:cNvPr>
          <p:cNvCxnSpPr>
            <a:cxnSpLocks/>
          </p:cNvCxnSpPr>
          <p:nvPr/>
        </p:nvCxnSpPr>
        <p:spPr>
          <a:xfrm>
            <a:off x="2909052" y="3073113"/>
            <a:ext cx="0" cy="4189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Gerade Verbindung mit Pfeil 219">
            <a:extLst>
              <a:ext uri="{FF2B5EF4-FFF2-40B4-BE49-F238E27FC236}">
                <a16:creationId xmlns:a16="http://schemas.microsoft.com/office/drawing/2014/main" id="{8E5757F6-8884-4D8A-A973-DDA691512AC3}"/>
              </a:ext>
            </a:extLst>
          </p:cNvPr>
          <p:cNvCxnSpPr>
            <a:cxnSpLocks/>
          </p:cNvCxnSpPr>
          <p:nvPr/>
        </p:nvCxnSpPr>
        <p:spPr>
          <a:xfrm>
            <a:off x="4135466" y="3109035"/>
            <a:ext cx="0" cy="38304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Gerade Verbindung mit Pfeil 220">
            <a:extLst>
              <a:ext uri="{FF2B5EF4-FFF2-40B4-BE49-F238E27FC236}">
                <a16:creationId xmlns:a16="http://schemas.microsoft.com/office/drawing/2014/main" id="{7ACAACBC-79CB-4D47-B2AA-94E4F2AA2CA5}"/>
              </a:ext>
            </a:extLst>
          </p:cNvPr>
          <p:cNvCxnSpPr>
            <a:cxnSpLocks/>
          </p:cNvCxnSpPr>
          <p:nvPr/>
        </p:nvCxnSpPr>
        <p:spPr>
          <a:xfrm>
            <a:off x="5395594" y="3093577"/>
            <a:ext cx="0" cy="4189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uppieren 221">
            <a:extLst>
              <a:ext uri="{FF2B5EF4-FFF2-40B4-BE49-F238E27FC236}">
                <a16:creationId xmlns:a16="http://schemas.microsoft.com/office/drawing/2014/main" id="{0E20C39A-E37B-48F1-A477-6339E72628E5}"/>
              </a:ext>
            </a:extLst>
          </p:cNvPr>
          <p:cNvGrpSpPr/>
          <p:nvPr/>
        </p:nvGrpSpPr>
        <p:grpSpPr>
          <a:xfrm>
            <a:off x="1266730" y="3502379"/>
            <a:ext cx="1113496" cy="561173"/>
            <a:chOff x="6190190" y="2791790"/>
            <a:chExt cx="1724469" cy="637356"/>
          </a:xfrm>
        </p:grpSpPr>
        <p:sp>
          <p:nvSpPr>
            <p:cNvPr id="223" name="Rechteck 222">
              <a:extLst>
                <a:ext uri="{FF2B5EF4-FFF2-40B4-BE49-F238E27FC236}">
                  <a16:creationId xmlns:a16="http://schemas.microsoft.com/office/drawing/2014/main" id="{64632582-85B8-4A91-A46F-D8FF0A79A349}"/>
                </a:ext>
              </a:extLst>
            </p:cNvPr>
            <p:cNvSpPr/>
            <p:nvPr/>
          </p:nvSpPr>
          <p:spPr>
            <a:xfrm>
              <a:off x="6190190" y="2812847"/>
              <a:ext cx="1724469" cy="546173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de-DE" sz="800" dirty="0"/>
                <a:t>Elementary School Management</a:t>
              </a:r>
            </a:p>
          </p:txBody>
        </p:sp>
        <p:sp>
          <p:nvSpPr>
            <p:cNvPr id="224" name="Rechteck 223">
              <a:extLst>
                <a:ext uri="{FF2B5EF4-FFF2-40B4-BE49-F238E27FC236}">
                  <a16:creationId xmlns:a16="http://schemas.microsoft.com/office/drawing/2014/main" id="{6EF483EB-4C01-42CF-82BF-132D87FF1FFF}"/>
                </a:ext>
              </a:extLst>
            </p:cNvPr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31" dirty="0"/>
            </a:p>
          </p:txBody>
        </p:sp>
      </p:grpSp>
      <p:cxnSp>
        <p:nvCxnSpPr>
          <p:cNvPr id="156" name="Gerade Verbindung mit Pfeil 155"/>
          <p:cNvCxnSpPr>
            <a:cxnSpLocks/>
          </p:cNvCxnSpPr>
          <p:nvPr/>
        </p:nvCxnSpPr>
        <p:spPr>
          <a:xfrm>
            <a:off x="636173" y="4015794"/>
            <a:ext cx="0" cy="74112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5" name="Gruppieren 224">
            <a:extLst>
              <a:ext uri="{FF2B5EF4-FFF2-40B4-BE49-F238E27FC236}">
                <a16:creationId xmlns:a16="http://schemas.microsoft.com/office/drawing/2014/main" id="{E7DF95FB-B050-4813-953C-EC78F1F24FDD}"/>
              </a:ext>
            </a:extLst>
          </p:cNvPr>
          <p:cNvGrpSpPr/>
          <p:nvPr/>
        </p:nvGrpSpPr>
        <p:grpSpPr>
          <a:xfrm>
            <a:off x="3701627" y="3478975"/>
            <a:ext cx="1113496" cy="561173"/>
            <a:chOff x="6423485" y="2791790"/>
            <a:chExt cx="1724469" cy="637356"/>
          </a:xfrm>
        </p:grpSpPr>
        <p:sp>
          <p:nvSpPr>
            <p:cNvPr id="226" name="Rechteck 225">
              <a:extLst>
                <a:ext uri="{FF2B5EF4-FFF2-40B4-BE49-F238E27FC236}">
                  <a16:creationId xmlns:a16="http://schemas.microsoft.com/office/drawing/2014/main" id="{855A8ED6-4914-407C-BF08-CB7BA4DFAA47}"/>
                </a:ext>
              </a:extLst>
            </p:cNvPr>
            <p:cNvSpPr/>
            <p:nvPr/>
          </p:nvSpPr>
          <p:spPr>
            <a:xfrm>
              <a:off x="6423485" y="2818371"/>
              <a:ext cx="1724469" cy="546173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de-DE" sz="900" dirty="0"/>
                <a:t>IB coordination</a:t>
              </a:r>
              <a:endParaRPr lang="de-DE" sz="1000" dirty="0">
                <a:solidFill>
                  <a:srgbClr val="00B050"/>
                </a:solidFill>
              </a:endParaRPr>
            </a:p>
          </p:txBody>
        </p:sp>
        <p:sp>
          <p:nvSpPr>
            <p:cNvPr id="228" name="Rechteck 227">
              <a:extLst>
                <a:ext uri="{FF2B5EF4-FFF2-40B4-BE49-F238E27FC236}">
                  <a16:creationId xmlns:a16="http://schemas.microsoft.com/office/drawing/2014/main" id="{76E12C27-5846-47E6-9B8A-7D37F5375340}"/>
                </a:ext>
              </a:extLst>
            </p:cNvPr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31" dirty="0"/>
            </a:p>
          </p:txBody>
        </p:sp>
      </p:grpSp>
      <p:grpSp>
        <p:nvGrpSpPr>
          <p:cNvPr id="229" name="Gruppieren 228">
            <a:extLst>
              <a:ext uri="{FF2B5EF4-FFF2-40B4-BE49-F238E27FC236}">
                <a16:creationId xmlns:a16="http://schemas.microsoft.com/office/drawing/2014/main" id="{14679BFE-76E7-45C6-B80E-5285858647F3}"/>
              </a:ext>
            </a:extLst>
          </p:cNvPr>
          <p:cNvGrpSpPr/>
          <p:nvPr/>
        </p:nvGrpSpPr>
        <p:grpSpPr>
          <a:xfrm>
            <a:off x="2469485" y="3480964"/>
            <a:ext cx="1113496" cy="561173"/>
            <a:chOff x="6434124" y="2791790"/>
            <a:chExt cx="1724469" cy="637356"/>
          </a:xfrm>
        </p:grpSpPr>
        <p:sp>
          <p:nvSpPr>
            <p:cNvPr id="233" name="Rechteck 232">
              <a:extLst>
                <a:ext uri="{FF2B5EF4-FFF2-40B4-BE49-F238E27FC236}">
                  <a16:creationId xmlns:a16="http://schemas.microsoft.com/office/drawing/2014/main" id="{2194E751-B791-4E1E-ADE9-CD7632A8D2BE}"/>
                </a:ext>
              </a:extLst>
            </p:cNvPr>
            <p:cNvSpPr/>
            <p:nvPr/>
          </p:nvSpPr>
          <p:spPr>
            <a:xfrm>
              <a:off x="6434124" y="2827657"/>
              <a:ext cx="1724469" cy="546173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de-DE" sz="900" dirty="0">
                  <a:solidFill>
                    <a:schemeClr val="tx1"/>
                  </a:solidFill>
                </a:rPr>
                <a:t>Secondary school coordination 1</a:t>
              </a:r>
            </a:p>
          </p:txBody>
        </p:sp>
        <p:sp>
          <p:nvSpPr>
            <p:cNvPr id="235" name="Rechteck 234">
              <a:extLst>
                <a:ext uri="{FF2B5EF4-FFF2-40B4-BE49-F238E27FC236}">
                  <a16:creationId xmlns:a16="http://schemas.microsoft.com/office/drawing/2014/main" id="{F7C91BB5-C62A-4050-940D-2D60B672AE70}"/>
                </a:ext>
              </a:extLst>
            </p:cNvPr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31" dirty="0"/>
            </a:p>
          </p:txBody>
        </p:sp>
      </p:grpSp>
      <p:grpSp>
        <p:nvGrpSpPr>
          <p:cNvPr id="236" name="Gruppieren 235">
            <a:extLst>
              <a:ext uri="{FF2B5EF4-FFF2-40B4-BE49-F238E27FC236}">
                <a16:creationId xmlns:a16="http://schemas.microsoft.com/office/drawing/2014/main" id="{0C9A994E-83C0-49B4-9534-C0DF8B8C732D}"/>
              </a:ext>
            </a:extLst>
          </p:cNvPr>
          <p:cNvGrpSpPr/>
          <p:nvPr/>
        </p:nvGrpSpPr>
        <p:grpSpPr>
          <a:xfrm>
            <a:off x="129496" y="4757344"/>
            <a:ext cx="1614589" cy="401807"/>
            <a:chOff x="5103781" y="2776515"/>
            <a:chExt cx="2803984" cy="652631"/>
          </a:xfrm>
        </p:grpSpPr>
        <p:sp>
          <p:nvSpPr>
            <p:cNvPr id="237" name="Rechteck 236">
              <a:extLst>
                <a:ext uri="{FF2B5EF4-FFF2-40B4-BE49-F238E27FC236}">
                  <a16:creationId xmlns:a16="http://schemas.microsoft.com/office/drawing/2014/main" id="{7F36B9B7-EE3F-4FC8-AE22-76AA57A64757}"/>
                </a:ext>
              </a:extLst>
            </p:cNvPr>
            <p:cNvSpPr/>
            <p:nvPr/>
          </p:nvSpPr>
          <p:spPr>
            <a:xfrm>
              <a:off x="5103781" y="2776515"/>
              <a:ext cx="1684691" cy="634879"/>
            </a:xfrm>
            <a:prstGeom prst="rect">
              <a:avLst/>
            </a:prstGeom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de-DE" sz="800" dirty="0">
                  <a:solidFill>
                    <a:schemeClr val="tx1"/>
                  </a:solidFill>
                </a:rPr>
                <a:t>Kindergarten teachers</a:t>
              </a:r>
            </a:p>
          </p:txBody>
        </p:sp>
        <p:sp>
          <p:nvSpPr>
            <p:cNvPr id="238" name="Rechteck 237">
              <a:extLst>
                <a:ext uri="{FF2B5EF4-FFF2-40B4-BE49-F238E27FC236}">
                  <a16:creationId xmlns:a16="http://schemas.microsoft.com/office/drawing/2014/main" id="{2ADA58CC-6D1C-4A6C-9D79-1F4498392ACD}"/>
                </a:ext>
              </a:extLst>
            </p:cNvPr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31" dirty="0"/>
            </a:p>
          </p:txBody>
        </p:sp>
      </p:grpSp>
      <p:sp>
        <p:nvSpPr>
          <p:cNvPr id="246" name="Rechteck 245">
            <a:extLst>
              <a:ext uri="{FF2B5EF4-FFF2-40B4-BE49-F238E27FC236}">
                <a16:creationId xmlns:a16="http://schemas.microsoft.com/office/drawing/2014/main" id="{FD59FAB9-A8ED-4D24-AA41-E518E5E5C280}"/>
              </a:ext>
            </a:extLst>
          </p:cNvPr>
          <p:cNvSpPr/>
          <p:nvPr/>
        </p:nvSpPr>
        <p:spPr>
          <a:xfrm>
            <a:off x="2508162" y="4737730"/>
            <a:ext cx="970078" cy="552338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>
                <a:solidFill>
                  <a:schemeClr val="tx1"/>
                </a:solidFill>
              </a:rPr>
              <a:t>Teachers secondary school 1</a:t>
            </a:r>
          </a:p>
        </p:txBody>
      </p:sp>
      <p:sp>
        <p:nvSpPr>
          <p:cNvPr id="247" name="Rechteck 246">
            <a:extLst>
              <a:ext uri="{FF2B5EF4-FFF2-40B4-BE49-F238E27FC236}">
                <a16:creationId xmlns:a16="http://schemas.microsoft.com/office/drawing/2014/main" id="{068E09A9-6416-4F8C-BEF4-C170740A2B0C}"/>
              </a:ext>
            </a:extLst>
          </p:cNvPr>
          <p:cNvSpPr/>
          <p:nvPr/>
        </p:nvSpPr>
        <p:spPr>
          <a:xfrm>
            <a:off x="3708537" y="4757344"/>
            <a:ext cx="970078" cy="390878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>
                <a:solidFill>
                  <a:schemeClr val="tx1"/>
                </a:solidFill>
              </a:rPr>
              <a:t>Teachers IB</a:t>
            </a:r>
          </a:p>
        </p:txBody>
      </p:sp>
      <p:sp>
        <p:nvSpPr>
          <p:cNvPr id="249" name="Rechteck 248">
            <a:extLst>
              <a:ext uri="{FF2B5EF4-FFF2-40B4-BE49-F238E27FC236}">
                <a16:creationId xmlns:a16="http://schemas.microsoft.com/office/drawing/2014/main" id="{B9A93030-8AAB-4B8A-8C6F-3BC9240FA25F}"/>
              </a:ext>
            </a:extLst>
          </p:cNvPr>
          <p:cNvSpPr/>
          <p:nvPr/>
        </p:nvSpPr>
        <p:spPr>
          <a:xfrm>
            <a:off x="4943143" y="4726490"/>
            <a:ext cx="970078" cy="390878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>
                <a:solidFill>
                  <a:schemeClr val="tx1"/>
                </a:solidFill>
              </a:rPr>
              <a:t>Teachers</a:t>
            </a:r>
          </a:p>
          <a:p>
            <a:r>
              <a:rPr lang="de-DE" sz="800" dirty="0">
                <a:solidFill>
                  <a:schemeClr val="tx1"/>
                </a:solidFill>
              </a:rPr>
              <a:t>Arabic curriculum</a:t>
            </a:r>
          </a:p>
        </p:txBody>
      </p:sp>
      <p:sp>
        <p:nvSpPr>
          <p:cNvPr id="251" name="Rechteck 250">
            <a:extLst>
              <a:ext uri="{FF2B5EF4-FFF2-40B4-BE49-F238E27FC236}">
                <a16:creationId xmlns:a16="http://schemas.microsoft.com/office/drawing/2014/main" id="{82DEB979-A71F-4183-AF0A-9C5A41D1D779}"/>
              </a:ext>
            </a:extLst>
          </p:cNvPr>
          <p:cNvSpPr/>
          <p:nvPr/>
        </p:nvSpPr>
        <p:spPr>
          <a:xfrm>
            <a:off x="6262910" y="4735654"/>
            <a:ext cx="970078" cy="390878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>
                <a:solidFill>
                  <a:schemeClr val="tx1"/>
                </a:solidFill>
              </a:rPr>
              <a:t>Teachers music school</a:t>
            </a:r>
          </a:p>
        </p:txBody>
      </p:sp>
      <p:sp>
        <p:nvSpPr>
          <p:cNvPr id="252" name="Rechteck 251">
            <a:extLst>
              <a:ext uri="{FF2B5EF4-FFF2-40B4-BE49-F238E27FC236}">
                <a16:creationId xmlns:a16="http://schemas.microsoft.com/office/drawing/2014/main" id="{A3FE28CB-A5B7-4C27-94F1-64BC8E195368}"/>
              </a:ext>
            </a:extLst>
          </p:cNvPr>
          <p:cNvSpPr/>
          <p:nvPr/>
        </p:nvSpPr>
        <p:spPr>
          <a:xfrm>
            <a:off x="1299833" y="4747512"/>
            <a:ext cx="970078" cy="390878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>
                <a:solidFill>
                  <a:schemeClr val="tx1"/>
                </a:solidFill>
              </a:rPr>
              <a:t>Elementary school teachers</a:t>
            </a:r>
          </a:p>
        </p:txBody>
      </p:sp>
      <p:cxnSp>
        <p:nvCxnSpPr>
          <p:cNvPr id="253" name="Gerade Verbindung mit Pfeil 252">
            <a:extLst>
              <a:ext uri="{FF2B5EF4-FFF2-40B4-BE49-F238E27FC236}">
                <a16:creationId xmlns:a16="http://schemas.microsoft.com/office/drawing/2014/main" id="{4B6861BE-5940-42CA-9D40-0AD57DBDF854}"/>
              </a:ext>
            </a:extLst>
          </p:cNvPr>
          <p:cNvCxnSpPr/>
          <p:nvPr/>
        </p:nvCxnSpPr>
        <p:spPr>
          <a:xfrm>
            <a:off x="6855482" y="3997700"/>
            <a:ext cx="0" cy="72493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mit Pfeil 253">
            <a:extLst>
              <a:ext uri="{FF2B5EF4-FFF2-40B4-BE49-F238E27FC236}">
                <a16:creationId xmlns:a16="http://schemas.microsoft.com/office/drawing/2014/main" id="{13416301-2CBC-477F-B587-08D85029D6C1}"/>
              </a:ext>
            </a:extLst>
          </p:cNvPr>
          <p:cNvCxnSpPr/>
          <p:nvPr/>
        </p:nvCxnSpPr>
        <p:spPr>
          <a:xfrm>
            <a:off x="5412314" y="3972690"/>
            <a:ext cx="0" cy="72493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Gerade Verbindung mit Pfeil 255">
            <a:extLst>
              <a:ext uri="{FF2B5EF4-FFF2-40B4-BE49-F238E27FC236}">
                <a16:creationId xmlns:a16="http://schemas.microsoft.com/office/drawing/2014/main" id="{152CD017-5287-44CA-AE4A-C7F9FEA9E201}"/>
              </a:ext>
            </a:extLst>
          </p:cNvPr>
          <p:cNvCxnSpPr/>
          <p:nvPr/>
        </p:nvCxnSpPr>
        <p:spPr>
          <a:xfrm>
            <a:off x="4136806" y="3983268"/>
            <a:ext cx="0" cy="72493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Gerade Verbindung mit Pfeil 256">
            <a:extLst>
              <a:ext uri="{FF2B5EF4-FFF2-40B4-BE49-F238E27FC236}">
                <a16:creationId xmlns:a16="http://schemas.microsoft.com/office/drawing/2014/main" id="{1C7206CC-8534-4A72-AEF0-F8C9EAEB1118}"/>
              </a:ext>
            </a:extLst>
          </p:cNvPr>
          <p:cNvCxnSpPr/>
          <p:nvPr/>
        </p:nvCxnSpPr>
        <p:spPr>
          <a:xfrm>
            <a:off x="2920180" y="4001808"/>
            <a:ext cx="0" cy="72493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Rechteck 257">
            <a:extLst>
              <a:ext uri="{FF2B5EF4-FFF2-40B4-BE49-F238E27FC236}">
                <a16:creationId xmlns:a16="http://schemas.microsoft.com/office/drawing/2014/main" id="{1C9AA2A6-EC1F-40F7-A5D7-FCA154843B70}"/>
              </a:ext>
            </a:extLst>
          </p:cNvPr>
          <p:cNvSpPr/>
          <p:nvPr/>
        </p:nvSpPr>
        <p:spPr>
          <a:xfrm>
            <a:off x="221074" y="2262890"/>
            <a:ext cx="970078" cy="390878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>
                <a:solidFill>
                  <a:schemeClr val="tx1"/>
                </a:solidFill>
              </a:rPr>
              <a:t>Student Council</a:t>
            </a:r>
          </a:p>
        </p:txBody>
      </p:sp>
      <p:sp>
        <p:nvSpPr>
          <p:cNvPr id="259" name="Rechteck 258">
            <a:extLst>
              <a:ext uri="{FF2B5EF4-FFF2-40B4-BE49-F238E27FC236}">
                <a16:creationId xmlns:a16="http://schemas.microsoft.com/office/drawing/2014/main" id="{DC6A0852-7704-47CC-9716-A9E7036F9FF1}"/>
              </a:ext>
            </a:extLst>
          </p:cNvPr>
          <p:cNvSpPr/>
          <p:nvPr/>
        </p:nvSpPr>
        <p:spPr>
          <a:xfrm>
            <a:off x="213660" y="1758968"/>
            <a:ext cx="970078" cy="390878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>
                <a:solidFill>
                  <a:schemeClr val="tx1"/>
                </a:solidFill>
              </a:rPr>
              <a:t>Student Council</a:t>
            </a:r>
          </a:p>
        </p:txBody>
      </p:sp>
      <p:sp>
        <p:nvSpPr>
          <p:cNvPr id="260" name="Rechteck 259">
            <a:extLst>
              <a:ext uri="{FF2B5EF4-FFF2-40B4-BE49-F238E27FC236}">
                <a16:creationId xmlns:a16="http://schemas.microsoft.com/office/drawing/2014/main" id="{92E1DD3D-B54F-4EA3-A761-94A8E336FE0D}"/>
              </a:ext>
            </a:extLst>
          </p:cNvPr>
          <p:cNvSpPr/>
          <p:nvPr/>
        </p:nvSpPr>
        <p:spPr>
          <a:xfrm>
            <a:off x="205198" y="1307287"/>
            <a:ext cx="970078" cy="390878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>
                <a:solidFill>
                  <a:schemeClr val="tx1"/>
                </a:solidFill>
              </a:rPr>
              <a:t>Parents' Council</a:t>
            </a:r>
          </a:p>
        </p:txBody>
      </p:sp>
      <p:sp>
        <p:nvSpPr>
          <p:cNvPr id="261" name="Rechteck 260">
            <a:extLst>
              <a:ext uri="{FF2B5EF4-FFF2-40B4-BE49-F238E27FC236}">
                <a16:creationId xmlns:a16="http://schemas.microsoft.com/office/drawing/2014/main" id="{5CBB8F42-4189-40E5-8C8C-21AFDA95E7A2}"/>
              </a:ext>
            </a:extLst>
          </p:cNvPr>
          <p:cNvSpPr/>
          <p:nvPr/>
        </p:nvSpPr>
        <p:spPr>
          <a:xfrm>
            <a:off x="1606233" y="2255748"/>
            <a:ext cx="970078" cy="541064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>
                <a:solidFill>
                  <a:schemeClr val="tx1"/>
                </a:solidFill>
              </a:rPr>
              <a:t>Social pedagogue/school psychologist</a:t>
            </a:r>
          </a:p>
        </p:txBody>
      </p:sp>
      <p:sp>
        <p:nvSpPr>
          <p:cNvPr id="262" name="Rechteck 261">
            <a:extLst>
              <a:ext uri="{FF2B5EF4-FFF2-40B4-BE49-F238E27FC236}">
                <a16:creationId xmlns:a16="http://schemas.microsoft.com/office/drawing/2014/main" id="{393413E0-680B-41D5-A7EC-CD13E01A7BBC}"/>
              </a:ext>
            </a:extLst>
          </p:cNvPr>
          <p:cNvSpPr/>
          <p:nvPr/>
        </p:nvSpPr>
        <p:spPr>
          <a:xfrm>
            <a:off x="2850241" y="2257435"/>
            <a:ext cx="970078" cy="390878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>
                <a:solidFill>
                  <a:schemeClr val="tx1"/>
                </a:solidFill>
              </a:rPr>
              <a:t>Librarian</a:t>
            </a:r>
          </a:p>
        </p:txBody>
      </p:sp>
      <p:cxnSp>
        <p:nvCxnSpPr>
          <p:cNvPr id="263" name="Gerader Verbinder 262">
            <a:extLst>
              <a:ext uri="{FF2B5EF4-FFF2-40B4-BE49-F238E27FC236}">
                <a16:creationId xmlns:a16="http://schemas.microsoft.com/office/drawing/2014/main" id="{4249C270-3BFA-4E65-8404-9D5D55D748B2}"/>
              </a:ext>
            </a:extLst>
          </p:cNvPr>
          <p:cNvCxnSpPr>
            <a:cxnSpLocks/>
          </p:cNvCxnSpPr>
          <p:nvPr/>
        </p:nvCxnSpPr>
        <p:spPr>
          <a:xfrm flipH="1">
            <a:off x="1424362" y="1432464"/>
            <a:ext cx="1" cy="10356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Gerade Verbindung mit Pfeil 263">
            <a:extLst>
              <a:ext uri="{FF2B5EF4-FFF2-40B4-BE49-F238E27FC236}">
                <a16:creationId xmlns:a16="http://schemas.microsoft.com/office/drawing/2014/main" id="{00598C51-2420-493F-AF68-9A6F97909065}"/>
              </a:ext>
            </a:extLst>
          </p:cNvPr>
          <p:cNvCxnSpPr>
            <a:cxnSpLocks/>
          </p:cNvCxnSpPr>
          <p:nvPr/>
        </p:nvCxnSpPr>
        <p:spPr>
          <a:xfrm flipH="1" flipV="1">
            <a:off x="1186621" y="2491688"/>
            <a:ext cx="237741" cy="243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Gerade Verbindung mit Pfeil 264">
            <a:extLst>
              <a:ext uri="{FF2B5EF4-FFF2-40B4-BE49-F238E27FC236}">
                <a16:creationId xmlns:a16="http://schemas.microsoft.com/office/drawing/2014/main" id="{B4234AE8-9BAC-43C6-8019-384CC6E89959}"/>
              </a:ext>
            </a:extLst>
          </p:cNvPr>
          <p:cNvCxnSpPr>
            <a:cxnSpLocks/>
          </p:cNvCxnSpPr>
          <p:nvPr/>
        </p:nvCxnSpPr>
        <p:spPr>
          <a:xfrm flipH="1" flipV="1">
            <a:off x="1180962" y="2037576"/>
            <a:ext cx="237741" cy="243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Gerade Verbindung mit Pfeil 265">
            <a:extLst>
              <a:ext uri="{FF2B5EF4-FFF2-40B4-BE49-F238E27FC236}">
                <a16:creationId xmlns:a16="http://schemas.microsoft.com/office/drawing/2014/main" id="{0B3CF76C-D4F9-4CCA-92E2-93C213127850}"/>
              </a:ext>
            </a:extLst>
          </p:cNvPr>
          <p:cNvCxnSpPr>
            <a:cxnSpLocks/>
          </p:cNvCxnSpPr>
          <p:nvPr/>
        </p:nvCxnSpPr>
        <p:spPr>
          <a:xfrm flipH="1" flipV="1">
            <a:off x="1190629" y="1445783"/>
            <a:ext cx="237741" cy="243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hteck 131">
            <a:extLst>
              <a:ext uri="{FF2B5EF4-FFF2-40B4-BE49-F238E27FC236}">
                <a16:creationId xmlns:a16="http://schemas.microsoft.com/office/drawing/2014/main" id="{42712ABC-32B0-4952-9CB5-C3FB399D23D4}"/>
              </a:ext>
            </a:extLst>
          </p:cNvPr>
          <p:cNvSpPr/>
          <p:nvPr/>
        </p:nvSpPr>
        <p:spPr>
          <a:xfrm>
            <a:off x="6629245" y="805366"/>
            <a:ext cx="960749" cy="472495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de-DE" sz="831" dirty="0">
                <a:solidFill>
                  <a:schemeClr val="tx1"/>
                </a:solidFill>
              </a:rPr>
              <a:t>School counselor/ representative school </a:t>
            </a:r>
          </a:p>
        </p:txBody>
      </p:sp>
      <p:cxnSp>
        <p:nvCxnSpPr>
          <p:cNvPr id="133" name="Gerade Verbindung mit Pfeil 132">
            <a:extLst>
              <a:ext uri="{FF2B5EF4-FFF2-40B4-BE49-F238E27FC236}">
                <a16:creationId xmlns:a16="http://schemas.microsoft.com/office/drawing/2014/main" id="{9891A055-122C-49B8-BEAA-DEFF471C57DF}"/>
              </a:ext>
            </a:extLst>
          </p:cNvPr>
          <p:cNvCxnSpPr>
            <a:cxnSpLocks/>
          </p:cNvCxnSpPr>
          <p:nvPr/>
        </p:nvCxnSpPr>
        <p:spPr>
          <a:xfrm>
            <a:off x="5052999" y="934957"/>
            <a:ext cx="1576247" cy="47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33">
            <a:extLst>
              <a:ext uri="{FF2B5EF4-FFF2-40B4-BE49-F238E27FC236}">
                <a16:creationId xmlns:a16="http://schemas.microsoft.com/office/drawing/2014/main" id="{B037FAF7-D89D-42E3-BECA-68CBA7FB711D}"/>
              </a:ext>
            </a:extLst>
          </p:cNvPr>
          <p:cNvCxnSpPr>
            <a:cxnSpLocks/>
            <a:stCxn id="129" idx="1"/>
          </p:cNvCxnSpPr>
          <p:nvPr/>
        </p:nvCxnSpPr>
        <p:spPr>
          <a:xfrm flipH="1" flipV="1">
            <a:off x="7591842" y="928058"/>
            <a:ext cx="1173236" cy="7401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hteck 134">
            <a:extLst>
              <a:ext uri="{FF2B5EF4-FFF2-40B4-BE49-F238E27FC236}">
                <a16:creationId xmlns:a16="http://schemas.microsoft.com/office/drawing/2014/main" id="{534E928F-C479-4747-B2E2-591C2CF02668}"/>
              </a:ext>
            </a:extLst>
          </p:cNvPr>
          <p:cNvSpPr/>
          <p:nvPr/>
        </p:nvSpPr>
        <p:spPr>
          <a:xfrm>
            <a:off x="2050675" y="819467"/>
            <a:ext cx="869506" cy="569505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de-DE" sz="800" dirty="0"/>
              <a:t>Assistance school management</a:t>
            </a:r>
            <a:endParaRPr lang="de-DE" sz="831" dirty="0">
              <a:solidFill>
                <a:schemeClr val="accent6"/>
              </a:solidFill>
            </a:endParaRPr>
          </a:p>
        </p:txBody>
      </p:sp>
      <p:cxnSp>
        <p:nvCxnSpPr>
          <p:cNvPr id="136" name="Gerader Verbinder 135">
            <a:extLst>
              <a:ext uri="{FF2B5EF4-FFF2-40B4-BE49-F238E27FC236}">
                <a16:creationId xmlns:a16="http://schemas.microsoft.com/office/drawing/2014/main" id="{20D6003C-B1DE-48E4-B223-666CCCA71168}"/>
              </a:ext>
            </a:extLst>
          </p:cNvPr>
          <p:cNvCxnSpPr>
            <a:cxnSpLocks/>
          </p:cNvCxnSpPr>
          <p:nvPr/>
        </p:nvCxnSpPr>
        <p:spPr>
          <a:xfrm flipH="1" flipV="1">
            <a:off x="642322" y="3088186"/>
            <a:ext cx="6214616" cy="9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136">
            <a:extLst>
              <a:ext uri="{FF2B5EF4-FFF2-40B4-BE49-F238E27FC236}">
                <a16:creationId xmlns:a16="http://schemas.microsoft.com/office/drawing/2014/main" id="{A0523161-0F47-43A8-B894-6B478E4D53D3}"/>
              </a:ext>
            </a:extLst>
          </p:cNvPr>
          <p:cNvCxnSpPr>
            <a:cxnSpLocks/>
          </p:cNvCxnSpPr>
          <p:nvPr/>
        </p:nvCxnSpPr>
        <p:spPr>
          <a:xfrm>
            <a:off x="642322" y="3084493"/>
            <a:ext cx="0" cy="4189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mit Pfeil 141">
            <a:extLst>
              <a:ext uri="{FF2B5EF4-FFF2-40B4-BE49-F238E27FC236}">
                <a16:creationId xmlns:a16="http://schemas.microsoft.com/office/drawing/2014/main" id="{3B781771-1DB5-4433-8613-CADF28B31093}"/>
              </a:ext>
            </a:extLst>
          </p:cNvPr>
          <p:cNvCxnSpPr>
            <a:cxnSpLocks/>
          </p:cNvCxnSpPr>
          <p:nvPr/>
        </p:nvCxnSpPr>
        <p:spPr>
          <a:xfrm>
            <a:off x="1712737" y="3084492"/>
            <a:ext cx="0" cy="41896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>
            <a:cxnSpLocks/>
          </p:cNvCxnSpPr>
          <p:nvPr/>
        </p:nvCxnSpPr>
        <p:spPr>
          <a:xfrm>
            <a:off x="4448481" y="1324969"/>
            <a:ext cx="3494" cy="175793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1" name="Gruppieren 150">
            <a:extLst>
              <a:ext uri="{FF2B5EF4-FFF2-40B4-BE49-F238E27FC236}">
                <a16:creationId xmlns:a16="http://schemas.microsoft.com/office/drawing/2014/main" id="{77AB22D5-9DCD-4565-8512-3D14D747B9DE}"/>
              </a:ext>
            </a:extLst>
          </p:cNvPr>
          <p:cNvGrpSpPr/>
          <p:nvPr/>
        </p:nvGrpSpPr>
        <p:grpSpPr>
          <a:xfrm>
            <a:off x="3701995" y="1381297"/>
            <a:ext cx="1365456" cy="593094"/>
            <a:chOff x="6676767" y="2311083"/>
            <a:chExt cx="1820608" cy="1118063"/>
          </a:xfrm>
        </p:grpSpPr>
        <p:sp>
          <p:nvSpPr>
            <p:cNvPr id="152" name="Rechteck 151">
              <a:extLst>
                <a:ext uri="{FF2B5EF4-FFF2-40B4-BE49-F238E27FC236}">
                  <a16:creationId xmlns:a16="http://schemas.microsoft.com/office/drawing/2014/main" id="{EC01F2BB-6A05-4E5A-B545-108562EDAF51}"/>
                </a:ext>
              </a:extLst>
            </p:cNvPr>
            <p:cNvSpPr/>
            <p:nvPr/>
          </p:nvSpPr>
          <p:spPr>
            <a:xfrm>
              <a:off x="6676767" y="2311083"/>
              <a:ext cx="1820608" cy="1040043"/>
            </a:xfrm>
            <a:prstGeom prst="rect">
              <a:avLst/>
            </a:prstGeom>
            <a:ln w="9525"/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de-DE" sz="1108" b="1" dirty="0"/>
                <a:t>Deputy</a:t>
              </a:r>
            </a:p>
            <a:p>
              <a:pPr algn="ctr"/>
              <a:r>
                <a:rPr lang="de-DE" sz="1108" b="1" dirty="0"/>
                <a:t>School management</a:t>
              </a:r>
            </a:p>
          </p:txBody>
        </p:sp>
        <p:sp>
          <p:nvSpPr>
            <p:cNvPr id="153" name="Rechteck 152">
              <a:extLst>
                <a:ext uri="{FF2B5EF4-FFF2-40B4-BE49-F238E27FC236}">
                  <a16:creationId xmlns:a16="http://schemas.microsoft.com/office/drawing/2014/main" id="{8AF04FAD-676A-4C76-8FC0-DB83C1FE0DA6}"/>
                </a:ext>
              </a:extLst>
            </p:cNvPr>
            <p:cNvSpPr/>
            <p:nvPr/>
          </p:nvSpPr>
          <p:spPr>
            <a:xfrm>
              <a:off x="6676767" y="2791790"/>
              <a:ext cx="1230998" cy="637356"/>
            </a:xfrm>
            <a:prstGeom prst="rect">
              <a:avLst/>
            </a:prstGeom>
            <a:ln w="9525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239" tIns="5239" rIns="5239" bIns="67454" numCol="1" spcCol="1270" anchor="ctr" anchorCtr="0">
              <a:noAutofit/>
            </a:bodyPr>
            <a:lstStyle/>
            <a:p>
              <a:pPr algn="ctr" defTabSz="366722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825" dirty="0"/>
            </a:p>
          </p:txBody>
        </p:sp>
      </p:grpSp>
      <p:sp>
        <p:nvSpPr>
          <p:cNvPr id="154" name="Rechteck 153">
            <a:extLst>
              <a:ext uri="{FF2B5EF4-FFF2-40B4-BE49-F238E27FC236}">
                <a16:creationId xmlns:a16="http://schemas.microsoft.com/office/drawing/2014/main" id="{11D4DE3E-3F60-472B-A236-8AF6EB179BF1}"/>
              </a:ext>
            </a:extLst>
          </p:cNvPr>
          <p:cNvSpPr/>
          <p:nvPr/>
        </p:nvSpPr>
        <p:spPr>
          <a:xfrm>
            <a:off x="6398186" y="1665692"/>
            <a:ext cx="1595683" cy="776900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831" dirty="0">
                <a:solidFill>
                  <a:schemeClr val="tx1"/>
                </a:solidFill>
              </a:rPr>
              <a:t>Coordinator</a:t>
            </a:r>
          </a:p>
          <a:p>
            <a:pPr algn="ctr"/>
            <a:r>
              <a:rPr lang="en-US" sz="831" dirty="0" err="1">
                <a:solidFill>
                  <a:schemeClr val="tx1"/>
                </a:solidFill>
              </a:rPr>
              <a:t>Rahn</a:t>
            </a:r>
            <a:r>
              <a:rPr lang="en-US" sz="831" dirty="0">
                <a:solidFill>
                  <a:schemeClr val="tx1"/>
                </a:solidFill>
              </a:rPr>
              <a:t> Study College Cairo</a:t>
            </a:r>
            <a:endParaRPr lang="de-DE" sz="831" dirty="0">
              <a:solidFill>
                <a:schemeClr val="tx1"/>
              </a:solidFill>
            </a:endParaRPr>
          </a:p>
        </p:txBody>
      </p:sp>
      <p:cxnSp>
        <p:nvCxnSpPr>
          <p:cNvPr id="157" name="Gerader Verbinder 156">
            <a:extLst>
              <a:ext uri="{FF2B5EF4-FFF2-40B4-BE49-F238E27FC236}">
                <a16:creationId xmlns:a16="http://schemas.microsoft.com/office/drawing/2014/main" id="{81818A2E-E2A8-4A66-8812-1D4A8E63C726}"/>
              </a:ext>
            </a:extLst>
          </p:cNvPr>
          <p:cNvCxnSpPr>
            <a:cxnSpLocks/>
          </p:cNvCxnSpPr>
          <p:nvPr/>
        </p:nvCxnSpPr>
        <p:spPr>
          <a:xfrm flipH="1">
            <a:off x="5794339" y="1173937"/>
            <a:ext cx="0" cy="7807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Gerade Verbindung mit Pfeil 157">
            <a:extLst>
              <a:ext uri="{FF2B5EF4-FFF2-40B4-BE49-F238E27FC236}">
                <a16:creationId xmlns:a16="http://schemas.microsoft.com/office/drawing/2014/main" id="{3D54BF69-B244-49F3-8E86-62365D77D2EF}"/>
              </a:ext>
            </a:extLst>
          </p:cNvPr>
          <p:cNvCxnSpPr>
            <a:cxnSpLocks/>
          </p:cNvCxnSpPr>
          <p:nvPr/>
        </p:nvCxnSpPr>
        <p:spPr>
          <a:xfrm>
            <a:off x="5805197" y="1950497"/>
            <a:ext cx="53409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62955909-A701-463A-B508-9D7AA666BFEC}"/>
              </a:ext>
            </a:extLst>
          </p:cNvPr>
          <p:cNvCxnSpPr>
            <a:cxnSpLocks/>
          </p:cNvCxnSpPr>
          <p:nvPr/>
        </p:nvCxnSpPr>
        <p:spPr>
          <a:xfrm flipV="1">
            <a:off x="5052999" y="1176168"/>
            <a:ext cx="75219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AC328056-CF2C-49DB-BC3D-66D4B0462E1B}"/>
              </a:ext>
            </a:extLst>
          </p:cNvPr>
          <p:cNvCxnSpPr>
            <a:cxnSpLocks/>
          </p:cNvCxnSpPr>
          <p:nvPr/>
        </p:nvCxnSpPr>
        <p:spPr>
          <a:xfrm flipH="1" flipV="1">
            <a:off x="8013290" y="1944938"/>
            <a:ext cx="12986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Rechteck 159">
            <a:extLst>
              <a:ext uri="{FF2B5EF4-FFF2-40B4-BE49-F238E27FC236}">
                <a16:creationId xmlns:a16="http://schemas.microsoft.com/office/drawing/2014/main" id="{BEBDCE79-146C-4967-804D-060A9D5C7A2F}"/>
              </a:ext>
            </a:extLst>
          </p:cNvPr>
          <p:cNvSpPr/>
          <p:nvPr/>
        </p:nvSpPr>
        <p:spPr>
          <a:xfrm>
            <a:off x="11256626" y="4301688"/>
            <a:ext cx="923249" cy="376927"/>
          </a:xfrm>
          <a:prstGeom prst="rect">
            <a:avLst/>
          </a:prstGeom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de-DE" sz="800" dirty="0"/>
              <a:t>Cleaning staff</a:t>
            </a:r>
          </a:p>
        </p:txBody>
      </p:sp>
      <p:cxnSp>
        <p:nvCxnSpPr>
          <p:cNvPr id="179" name="Gerade Verbindung mit Pfeil 178">
            <a:extLst>
              <a:ext uri="{FF2B5EF4-FFF2-40B4-BE49-F238E27FC236}">
                <a16:creationId xmlns:a16="http://schemas.microsoft.com/office/drawing/2014/main" id="{FA980197-A26D-4619-A661-408C40503D2F}"/>
              </a:ext>
            </a:extLst>
          </p:cNvPr>
          <p:cNvCxnSpPr>
            <a:cxnSpLocks/>
          </p:cNvCxnSpPr>
          <p:nvPr/>
        </p:nvCxnSpPr>
        <p:spPr>
          <a:xfrm>
            <a:off x="10779711" y="4504419"/>
            <a:ext cx="462050" cy="16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Gerade Verbindung mit Pfeil 179">
            <a:extLst>
              <a:ext uri="{FF2B5EF4-FFF2-40B4-BE49-F238E27FC236}">
                <a16:creationId xmlns:a16="http://schemas.microsoft.com/office/drawing/2014/main" id="{DF9E2A0C-46DE-41CF-93C0-2047D29CED4D}"/>
              </a:ext>
            </a:extLst>
          </p:cNvPr>
          <p:cNvCxnSpPr>
            <a:cxnSpLocks/>
          </p:cNvCxnSpPr>
          <p:nvPr/>
        </p:nvCxnSpPr>
        <p:spPr>
          <a:xfrm>
            <a:off x="10801610" y="3908548"/>
            <a:ext cx="462050" cy="16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050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117</Words>
  <Application>Microsoft Office PowerPoint</Application>
  <PresentationFormat>Widescreen</PresentationFormat>
  <Paragraphs>130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Rahn Education Assistenz</dc:creator>
  <cp:lastModifiedBy>Aya Radwan</cp:lastModifiedBy>
  <cp:revision>110</cp:revision>
  <cp:lastPrinted>2020-09-01T09:31:00Z</cp:lastPrinted>
  <dcterms:created xsi:type="dcterms:W3CDTF">2017-09-13T14:18:58Z</dcterms:created>
  <dcterms:modified xsi:type="dcterms:W3CDTF">2022-12-06T08:39:39Z</dcterms:modified>
</cp:coreProperties>
</file>